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g"/>
  <Override PartName="/ppt/theme/theme3.xml" ContentType="application/vnd.openxmlformats-officedocument.theme+xml"/>
  <Override PartName="/ppt/media/image4.jpg" ContentType="image/jp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10"/>
  </p:notesMasterIdLst>
  <p:sldIdLst>
    <p:sldId id="292" r:id="rId3"/>
    <p:sldId id="257" r:id="rId4"/>
    <p:sldId id="258" r:id="rId5"/>
    <p:sldId id="259" r:id="rId6"/>
    <p:sldId id="261" r:id="rId7"/>
    <p:sldId id="260" r:id="rId8"/>
    <p:sldId id="284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06E0142-E19F-462E-8C44-E4A0F76349E7}">
  <a:tblStyle styleId="{606E0142-E19F-462E-8C44-E4A0F76349E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3d42c1dd5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3d42c1dd5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73ef63f95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73ef63f95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d73ef63f95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d73ef63f95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d73ef63f95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d73ef63f95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d73ef63f95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d73ef63f95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gd73ef63f95_0_3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8" name="Google Shape;988;gd73ef63f95_0_3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4"/>
            <a:ext cx="777240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8587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303481"/>
          </a:xfrm>
        </p:spPr>
        <p:txBody>
          <a:bodyPr lIns="0" tIns="0" rIns="0" bIns="0"/>
          <a:lstStyle>
            <a:lvl1pPr>
              <a:defRPr sz="1972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7370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303481"/>
          </a:xfrm>
        </p:spPr>
        <p:txBody>
          <a:bodyPr lIns="0" tIns="0" rIns="0" bIns="0"/>
          <a:lstStyle>
            <a:lvl1pPr>
              <a:defRPr sz="1972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4488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303481"/>
          </a:xfrm>
        </p:spPr>
        <p:txBody>
          <a:bodyPr lIns="0" tIns="0" rIns="0" bIns="0"/>
          <a:lstStyle>
            <a:lvl1pPr>
              <a:defRPr sz="1972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105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996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ontserrat ExtraBold"/>
              <a:buNone/>
              <a:defRPr sz="2800">
                <a:solidFill>
                  <a:schemeClr val="lt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48570" y="324417"/>
            <a:ext cx="1505176" cy="2757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61681" y="300186"/>
            <a:ext cx="4620639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074675"/>
                </a:solidFill>
                <a:latin typeface="Gadugi"/>
                <a:cs typeface="Gadug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0906" y="993648"/>
            <a:ext cx="74821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460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0942">
        <a:defRPr>
          <a:latin typeface="+mn-lt"/>
          <a:ea typeface="+mn-ea"/>
          <a:cs typeface="+mn-cs"/>
        </a:defRPr>
      </a:lvl2pPr>
      <a:lvl3pPr marL="621883">
        <a:defRPr>
          <a:latin typeface="+mn-lt"/>
          <a:ea typeface="+mn-ea"/>
          <a:cs typeface="+mn-cs"/>
        </a:defRPr>
      </a:lvl3pPr>
      <a:lvl4pPr marL="932825">
        <a:defRPr>
          <a:latin typeface="+mn-lt"/>
          <a:ea typeface="+mn-ea"/>
          <a:cs typeface="+mn-cs"/>
        </a:defRPr>
      </a:lvl4pPr>
      <a:lvl5pPr marL="1243767">
        <a:defRPr>
          <a:latin typeface="+mn-lt"/>
          <a:ea typeface="+mn-ea"/>
          <a:cs typeface="+mn-cs"/>
        </a:defRPr>
      </a:lvl5pPr>
      <a:lvl6pPr marL="1554709">
        <a:defRPr>
          <a:latin typeface="+mn-lt"/>
          <a:ea typeface="+mn-ea"/>
          <a:cs typeface="+mn-cs"/>
        </a:defRPr>
      </a:lvl6pPr>
      <a:lvl7pPr marL="1865650">
        <a:defRPr>
          <a:latin typeface="+mn-lt"/>
          <a:ea typeface="+mn-ea"/>
          <a:cs typeface="+mn-cs"/>
        </a:defRPr>
      </a:lvl7pPr>
      <a:lvl8pPr marL="2176592">
        <a:defRPr>
          <a:latin typeface="+mn-lt"/>
          <a:ea typeface="+mn-ea"/>
          <a:cs typeface="+mn-cs"/>
        </a:defRPr>
      </a:lvl8pPr>
      <a:lvl9pPr marL="248753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0942">
        <a:defRPr>
          <a:latin typeface="+mn-lt"/>
          <a:ea typeface="+mn-ea"/>
          <a:cs typeface="+mn-cs"/>
        </a:defRPr>
      </a:lvl2pPr>
      <a:lvl3pPr marL="621883">
        <a:defRPr>
          <a:latin typeface="+mn-lt"/>
          <a:ea typeface="+mn-ea"/>
          <a:cs typeface="+mn-cs"/>
        </a:defRPr>
      </a:lvl3pPr>
      <a:lvl4pPr marL="932825">
        <a:defRPr>
          <a:latin typeface="+mn-lt"/>
          <a:ea typeface="+mn-ea"/>
          <a:cs typeface="+mn-cs"/>
        </a:defRPr>
      </a:lvl4pPr>
      <a:lvl5pPr marL="1243767">
        <a:defRPr>
          <a:latin typeface="+mn-lt"/>
          <a:ea typeface="+mn-ea"/>
          <a:cs typeface="+mn-cs"/>
        </a:defRPr>
      </a:lvl5pPr>
      <a:lvl6pPr marL="1554709">
        <a:defRPr>
          <a:latin typeface="+mn-lt"/>
          <a:ea typeface="+mn-ea"/>
          <a:cs typeface="+mn-cs"/>
        </a:defRPr>
      </a:lvl6pPr>
      <a:lvl7pPr marL="1865650">
        <a:defRPr>
          <a:latin typeface="+mn-lt"/>
          <a:ea typeface="+mn-ea"/>
          <a:cs typeface="+mn-cs"/>
        </a:defRPr>
      </a:lvl7pPr>
      <a:lvl8pPr marL="2176592">
        <a:defRPr>
          <a:latin typeface="+mn-lt"/>
          <a:ea typeface="+mn-ea"/>
          <a:cs typeface="+mn-cs"/>
        </a:defRPr>
      </a:lvl8pPr>
      <a:lvl9pPr marL="248753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mundivox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jp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9144000" cy="5142204"/>
            <a:chOff x="304800" y="0"/>
            <a:chExt cx="10081260" cy="75609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0"/>
              <a:ext cx="10081260" cy="756056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97863" y="5658612"/>
              <a:ext cx="762000" cy="413384"/>
            </a:xfrm>
            <a:custGeom>
              <a:avLst/>
              <a:gdLst/>
              <a:ahLst/>
              <a:cxnLst/>
              <a:rect l="l" t="t" r="r" b="b"/>
              <a:pathLst>
                <a:path w="762000" h="413385">
                  <a:moveTo>
                    <a:pt x="693420" y="413003"/>
                  </a:moveTo>
                  <a:lnTo>
                    <a:pt x="68580" y="413003"/>
                  </a:lnTo>
                  <a:lnTo>
                    <a:pt x="41790" y="407646"/>
                  </a:lnTo>
                  <a:lnTo>
                    <a:pt x="20002" y="393001"/>
                  </a:lnTo>
                  <a:lnTo>
                    <a:pt x="5357" y="371213"/>
                  </a:lnTo>
                  <a:lnTo>
                    <a:pt x="0" y="344423"/>
                  </a:lnTo>
                  <a:lnTo>
                    <a:pt x="0" y="68579"/>
                  </a:lnTo>
                  <a:lnTo>
                    <a:pt x="5357" y="41790"/>
                  </a:lnTo>
                  <a:lnTo>
                    <a:pt x="20002" y="20002"/>
                  </a:lnTo>
                  <a:lnTo>
                    <a:pt x="41790" y="5357"/>
                  </a:lnTo>
                  <a:lnTo>
                    <a:pt x="68580" y="0"/>
                  </a:lnTo>
                  <a:lnTo>
                    <a:pt x="693420" y="0"/>
                  </a:lnTo>
                  <a:lnTo>
                    <a:pt x="720209" y="5357"/>
                  </a:lnTo>
                  <a:lnTo>
                    <a:pt x="741997" y="20002"/>
                  </a:lnTo>
                  <a:lnTo>
                    <a:pt x="756642" y="41790"/>
                  </a:lnTo>
                  <a:lnTo>
                    <a:pt x="762000" y="68579"/>
                  </a:lnTo>
                  <a:lnTo>
                    <a:pt x="762000" y="344423"/>
                  </a:lnTo>
                  <a:lnTo>
                    <a:pt x="756642" y="371213"/>
                  </a:lnTo>
                  <a:lnTo>
                    <a:pt x="741997" y="393001"/>
                  </a:lnTo>
                  <a:lnTo>
                    <a:pt x="720209" y="407646"/>
                  </a:lnTo>
                  <a:lnTo>
                    <a:pt x="693420" y="413003"/>
                  </a:lnTo>
                  <a:close/>
                </a:path>
              </a:pathLst>
            </a:custGeom>
            <a:solidFill>
              <a:srgbClr val="1A87A7"/>
            </a:solidFill>
          </p:spPr>
          <p:txBody>
            <a:bodyPr wrap="square" lIns="0" tIns="0" rIns="0" bIns="0" rtlCol="0"/>
            <a:lstStyle/>
            <a:p>
              <a:pPr defTabSz="621883">
                <a:buClrTx/>
              </a:pPr>
              <a:endParaRPr sz="1224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15900" y="1791651"/>
            <a:ext cx="3639750" cy="397623"/>
          </a:xfrm>
          <a:prstGeom prst="rect">
            <a:avLst/>
          </a:prstGeom>
        </p:spPr>
        <p:txBody>
          <a:bodyPr vert="horz" wrap="square" lIns="0" tIns="10365" rIns="0" bIns="0" rtlCol="0" anchor="t">
            <a:spAutoFit/>
          </a:bodyPr>
          <a:lstStyle/>
          <a:p>
            <a:pPr marL="8637">
              <a:spcBef>
                <a:spcPts val="82"/>
              </a:spcBef>
            </a:pPr>
            <a:r>
              <a:rPr lang="pt-BR" sz="2516" dirty="0">
                <a:solidFill>
                  <a:srgbClr val="FFFFFF"/>
                </a:solidFill>
                <a:latin typeface="Leelawadee UI Semilight"/>
                <a:cs typeface="Leelawadee UI Semilight"/>
              </a:rPr>
              <a:t>Treinamento pós-venda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789759" y="324416"/>
            <a:ext cx="5875078" cy="2573909"/>
            <a:chOff x="1255776" y="477012"/>
            <a:chExt cx="8638540" cy="3784600"/>
          </a:xfrm>
        </p:grpSpPr>
        <p:sp>
          <p:nvSpPr>
            <p:cNvPr id="7" name="object 7"/>
            <p:cNvSpPr/>
            <p:nvPr/>
          </p:nvSpPr>
          <p:spPr>
            <a:xfrm>
              <a:off x="1255776" y="3502151"/>
              <a:ext cx="5390515" cy="759460"/>
            </a:xfrm>
            <a:custGeom>
              <a:avLst/>
              <a:gdLst/>
              <a:ahLst/>
              <a:cxnLst/>
              <a:rect l="l" t="t" r="r" b="b"/>
              <a:pathLst>
                <a:path w="5390515" h="759460">
                  <a:moveTo>
                    <a:pt x="86867" y="746760"/>
                  </a:moveTo>
                  <a:lnTo>
                    <a:pt x="0" y="746760"/>
                  </a:lnTo>
                  <a:lnTo>
                    <a:pt x="0" y="12191"/>
                  </a:lnTo>
                  <a:lnTo>
                    <a:pt x="117633" y="12191"/>
                  </a:lnTo>
                  <a:lnTo>
                    <a:pt x="160891" y="111061"/>
                  </a:lnTo>
                  <a:lnTo>
                    <a:pt x="82581" y="111061"/>
                  </a:lnTo>
                  <a:lnTo>
                    <a:pt x="84456" y="136671"/>
                  </a:lnTo>
                  <a:lnTo>
                    <a:pt x="85796" y="169211"/>
                  </a:lnTo>
                  <a:lnTo>
                    <a:pt x="86600" y="208680"/>
                  </a:lnTo>
                  <a:lnTo>
                    <a:pt x="86861" y="254031"/>
                  </a:lnTo>
                  <a:lnTo>
                    <a:pt x="86867" y="746760"/>
                  </a:lnTo>
                  <a:close/>
                </a:path>
                <a:path w="5390515" h="759460">
                  <a:moveTo>
                    <a:pt x="457190" y="612552"/>
                  </a:moveTo>
                  <a:lnTo>
                    <a:pt x="378428" y="612552"/>
                  </a:lnTo>
                  <a:lnTo>
                    <a:pt x="388875" y="584315"/>
                  </a:lnTo>
                  <a:lnTo>
                    <a:pt x="398216" y="559891"/>
                  </a:lnTo>
                  <a:lnTo>
                    <a:pt x="406449" y="539271"/>
                  </a:lnTo>
                  <a:lnTo>
                    <a:pt x="413575" y="522446"/>
                  </a:lnTo>
                  <a:lnTo>
                    <a:pt x="642365" y="12191"/>
                  </a:lnTo>
                  <a:lnTo>
                    <a:pt x="751331" y="12191"/>
                  </a:lnTo>
                  <a:lnTo>
                    <a:pt x="751331" y="111061"/>
                  </a:lnTo>
                  <a:lnTo>
                    <a:pt x="669702" y="111061"/>
                  </a:lnTo>
                  <a:lnTo>
                    <a:pt x="663719" y="134208"/>
                  </a:lnTo>
                  <a:lnTo>
                    <a:pt x="658058" y="153793"/>
                  </a:lnTo>
                  <a:lnTo>
                    <a:pt x="652718" y="169823"/>
                  </a:lnTo>
                  <a:lnTo>
                    <a:pt x="647699" y="182308"/>
                  </a:lnTo>
                  <a:lnTo>
                    <a:pt x="457190" y="612552"/>
                  </a:lnTo>
                  <a:close/>
                </a:path>
                <a:path w="5390515" h="759460">
                  <a:moveTo>
                    <a:pt x="397763" y="746760"/>
                  </a:moveTo>
                  <a:lnTo>
                    <a:pt x="355949" y="746760"/>
                  </a:lnTo>
                  <a:lnTo>
                    <a:pt x="106489" y="186404"/>
                  </a:lnTo>
                  <a:lnTo>
                    <a:pt x="101151" y="172529"/>
                  </a:lnTo>
                  <a:lnTo>
                    <a:pt x="95714" y="155340"/>
                  </a:lnTo>
                  <a:lnTo>
                    <a:pt x="90188" y="134848"/>
                  </a:lnTo>
                  <a:lnTo>
                    <a:pt x="84581" y="111061"/>
                  </a:lnTo>
                  <a:lnTo>
                    <a:pt x="160891" y="111061"/>
                  </a:lnTo>
                  <a:lnTo>
                    <a:pt x="341756" y="524446"/>
                  </a:lnTo>
                  <a:lnTo>
                    <a:pt x="363176" y="576036"/>
                  </a:lnTo>
                  <a:lnTo>
                    <a:pt x="375380" y="612552"/>
                  </a:lnTo>
                  <a:lnTo>
                    <a:pt x="457190" y="612552"/>
                  </a:lnTo>
                  <a:lnTo>
                    <a:pt x="397763" y="746760"/>
                  </a:lnTo>
                  <a:close/>
                </a:path>
                <a:path w="5390515" h="759460">
                  <a:moveTo>
                    <a:pt x="751331" y="746760"/>
                  </a:moveTo>
                  <a:lnTo>
                    <a:pt x="664463" y="746760"/>
                  </a:lnTo>
                  <a:lnTo>
                    <a:pt x="664463" y="254031"/>
                  </a:lnTo>
                  <a:lnTo>
                    <a:pt x="664925" y="223240"/>
                  </a:lnTo>
                  <a:lnTo>
                    <a:pt x="666297" y="189154"/>
                  </a:lnTo>
                  <a:lnTo>
                    <a:pt x="668562" y="151764"/>
                  </a:lnTo>
                  <a:lnTo>
                    <a:pt x="671702" y="111061"/>
                  </a:lnTo>
                  <a:lnTo>
                    <a:pt x="751331" y="111061"/>
                  </a:lnTo>
                  <a:lnTo>
                    <a:pt x="751331" y="746760"/>
                  </a:lnTo>
                  <a:close/>
                </a:path>
                <a:path w="5390515" h="759460">
                  <a:moveTo>
                    <a:pt x="1201864" y="758952"/>
                  </a:moveTo>
                  <a:lnTo>
                    <a:pt x="1151018" y="755979"/>
                  </a:lnTo>
                  <a:lnTo>
                    <a:pt x="1105521" y="747061"/>
                  </a:lnTo>
                  <a:lnTo>
                    <a:pt x="1065375" y="732195"/>
                  </a:lnTo>
                  <a:lnTo>
                    <a:pt x="1030580" y="711378"/>
                  </a:lnTo>
                  <a:lnTo>
                    <a:pt x="1001137" y="684609"/>
                  </a:lnTo>
                  <a:lnTo>
                    <a:pt x="977045" y="651884"/>
                  </a:lnTo>
                  <a:lnTo>
                    <a:pt x="958306" y="613203"/>
                  </a:lnTo>
                  <a:lnTo>
                    <a:pt x="944921" y="568561"/>
                  </a:lnTo>
                  <a:lnTo>
                    <a:pt x="936889" y="517958"/>
                  </a:lnTo>
                  <a:lnTo>
                    <a:pt x="934297" y="463200"/>
                  </a:lnTo>
                  <a:lnTo>
                    <a:pt x="934212" y="12191"/>
                  </a:lnTo>
                  <a:lnTo>
                    <a:pt x="1021080" y="12191"/>
                  </a:lnTo>
                  <a:lnTo>
                    <a:pt x="1021080" y="455485"/>
                  </a:lnTo>
                  <a:lnTo>
                    <a:pt x="1024957" y="515411"/>
                  </a:lnTo>
                  <a:lnTo>
                    <a:pt x="1036589" y="566111"/>
                  </a:lnTo>
                  <a:lnTo>
                    <a:pt x="1055974" y="607586"/>
                  </a:lnTo>
                  <a:lnTo>
                    <a:pt x="1083110" y="639835"/>
                  </a:lnTo>
                  <a:lnTo>
                    <a:pt x="1117996" y="662858"/>
                  </a:lnTo>
                  <a:lnTo>
                    <a:pt x="1160629" y="676656"/>
                  </a:lnTo>
                  <a:lnTo>
                    <a:pt x="1211008" y="681228"/>
                  </a:lnTo>
                  <a:lnTo>
                    <a:pt x="1411796" y="681228"/>
                  </a:lnTo>
                  <a:lnTo>
                    <a:pt x="1411462" y="681680"/>
                  </a:lnTo>
                  <a:lnTo>
                    <a:pt x="1380721" y="709504"/>
                  </a:lnTo>
                  <a:lnTo>
                    <a:pt x="1344390" y="731141"/>
                  </a:lnTo>
                  <a:lnTo>
                    <a:pt x="1302471" y="746593"/>
                  </a:lnTo>
                  <a:lnTo>
                    <a:pt x="1254962" y="755862"/>
                  </a:lnTo>
                  <a:lnTo>
                    <a:pt x="1201864" y="758952"/>
                  </a:lnTo>
                  <a:close/>
                </a:path>
                <a:path w="5390515" h="759460">
                  <a:moveTo>
                    <a:pt x="1411796" y="681228"/>
                  </a:moveTo>
                  <a:lnTo>
                    <a:pt x="1211008" y="681228"/>
                  </a:lnTo>
                  <a:lnTo>
                    <a:pt x="1259679" y="676813"/>
                  </a:lnTo>
                  <a:lnTo>
                    <a:pt x="1300862" y="663488"/>
                  </a:lnTo>
                  <a:lnTo>
                    <a:pt x="1334557" y="641252"/>
                  </a:lnTo>
                  <a:lnTo>
                    <a:pt x="1360764" y="610105"/>
                  </a:lnTo>
                  <a:lnTo>
                    <a:pt x="1379484" y="570047"/>
                  </a:lnTo>
                  <a:lnTo>
                    <a:pt x="1390716" y="521079"/>
                  </a:lnTo>
                  <a:lnTo>
                    <a:pt x="1394459" y="463200"/>
                  </a:lnTo>
                  <a:lnTo>
                    <a:pt x="1394459" y="12191"/>
                  </a:lnTo>
                  <a:lnTo>
                    <a:pt x="1481328" y="12191"/>
                  </a:lnTo>
                  <a:lnTo>
                    <a:pt x="1481328" y="449675"/>
                  </a:lnTo>
                  <a:lnTo>
                    <a:pt x="1478533" y="508468"/>
                  </a:lnTo>
                  <a:lnTo>
                    <a:pt x="1470149" y="561063"/>
                  </a:lnTo>
                  <a:lnTo>
                    <a:pt x="1456176" y="607462"/>
                  </a:lnTo>
                  <a:lnTo>
                    <a:pt x="1436613" y="647667"/>
                  </a:lnTo>
                  <a:lnTo>
                    <a:pt x="1411796" y="681228"/>
                  </a:lnTo>
                  <a:close/>
                </a:path>
                <a:path w="5390515" h="759460">
                  <a:moveTo>
                    <a:pt x="1751076" y="746760"/>
                  </a:moveTo>
                  <a:lnTo>
                    <a:pt x="1664207" y="746760"/>
                  </a:lnTo>
                  <a:lnTo>
                    <a:pt x="1664207" y="12191"/>
                  </a:lnTo>
                  <a:lnTo>
                    <a:pt x="1776698" y="12191"/>
                  </a:lnTo>
                  <a:lnTo>
                    <a:pt x="1842244" y="115157"/>
                  </a:lnTo>
                  <a:lnTo>
                    <a:pt x="1746884" y="115157"/>
                  </a:lnTo>
                  <a:lnTo>
                    <a:pt x="1748745" y="130370"/>
                  </a:lnTo>
                  <a:lnTo>
                    <a:pt x="1750052" y="152280"/>
                  </a:lnTo>
                  <a:lnTo>
                    <a:pt x="1750823" y="180870"/>
                  </a:lnTo>
                  <a:lnTo>
                    <a:pt x="1751076" y="216122"/>
                  </a:lnTo>
                  <a:lnTo>
                    <a:pt x="1751076" y="746760"/>
                  </a:lnTo>
                  <a:close/>
                </a:path>
                <a:path w="5390515" h="759460">
                  <a:moveTo>
                    <a:pt x="2257044" y="637698"/>
                  </a:moveTo>
                  <a:lnTo>
                    <a:pt x="2175319" y="637698"/>
                  </a:lnTo>
                  <a:lnTo>
                    <a:pt x="2173055" y="618839"/>
                  </a:lnTo>
                  <a:lnTo>
                    <a:pt x="2171461" y="594824"/>
                  </a:lnTo>
                  <a:lnTo>
                    <a:pt x="2170497" y="565006"/>
                  </a:lnTo>
                  <a:lnTo>
                    <a:pt x="2170176" y="529590"/>
                  </a:lnTo>
                  <a:lnTo>
                    <a:pt x="2170176" y="12191"/>
                  </a:lnTo>
                  <a:lnTo>
                    <a:pt x="2257044" y="12191"/>
                  </a:lnTo>
                  <a:lnTo>
                    <a:pt x="2257044" y="637698"/>
                  </a:lnTo>
                  <a:close/>
                </a:path>
                <a:path w="5390515" h="759460">
                  <a:moveTo>
                    <a:pt x="2257044" y="746760"/>
                  </a:moveTo>
                  <a:lnTo>
                    <a:pt x="2150649" y="746760"/>
                  </a:lnTo>
                  <a:lnTo>
                    <a:pt x="1773459" y="161258"/>
                  </a:lnTo>
                  <a:lnTo>
                    <a:pt x="1766635" y="150183"/>
                  </a:lnTo>
                  <a:lnTo>
                    <a:pt x="1760446" y="138814"/>
                  </a:lnTo>
                  <a:lnTo>
                    <a:pt x="1754881" y="127142"/>
                  </a:lnTo>
                  <a:lnTo>
                    <a:pt x="1749932" y="115157"/>
                  </a:lnTo>
                  <a:lnTo>
                    <a:pt x="1842244" y="115157"/>
                  </a:lnTo>
                  <a:lnTo>
                    <a:pt x="2154123" y="605123"/>
                  </a:lnTo>
                  <a:lnTo>
                    <a:pt x="2162680" y="619052"/>
                  </a:lnTo>
                  <a:lnTo>
                    <a:pt x="2168916" y="629697"/>
                  </a:lnTo>
                  <a:lnTo>
                    <a:pt x="2173224" y="637698"/>
                  </a:lnTo>
                  <a:lnTo>
                    <a:pt x="2257044" y="637698"/>
                  </a:lnTo>
                  <a:lnTo>
                    <a:pt x="2257044" y="746760"/>
                  </a:lnTo>
                  <a:close/>
                </a:path>
                <a:path w="5390515" h="759460">
                  <a:moveTo>
                    <a:pt x="2643758" y="746760"/>
                  </a:moveTo>
                  <a:lnTo>
                    <a:pt x="2449068" y="746760"/>
                  </a:lnTo>
                  <a:lnTo>
                    <a:pt x="2449068" y="12191"/>
                  </a:lnTo>
                  <a:lnTo>
                    <a:pt x="2651950" y="12191"/>
                  </a:lnTo>
                  <a:lnTo>
                    <a:pt x="2709416" y="14330"/>
                  </a:lnTo>
                  <a:lnTo>
                    <a:pt x="2762284" y="20703"/>
                  </a:lnTo>
                  <a:lnTo>
                    <a:pt x="2810553" y="31311"/>
                  </a:lnTo>
                  <a:lnTo>
                    <a:pt x="2854223" y="46153"/>
                  </a:lnTo>
                  <a:lnTo>
                    <a:pt x="2893296" y="65230"/>
                  </a:lnTo>
                  <a:lnTo>
                    <a:pt x="2927771" y="88542"/>
                  </a:lnTo>
                  <a:lnTo>
                    <a:pt x="2929261" y="89916"/>
                  </a:lnTo>
                  <a:lnTo>
                    <a:pt x="2535936" y="89916"/>
                  </a:lnTo>
                  <a:lnTo>
                    <a:pt x="2535936" y="669036"/>
                  </a:lnTo>
                  <a:lnTo>
                    <a:pt x="2901938" y="669036"/>
                  </a:lnTo>
                  <a:lnTo>
                    <a:pt x="2894568" y="675157"/>
                  </a:lnTo>
                  <a:lnTo>
                    <a:pt x="2852518" y="700955"/>
                  </a:lnTo>
                  <a:lnTo>
                    <a:pt x="2806410" y="721006"/>
                  </a:lnTo>
                  <a:lnTo>
                    <a:pt x="2756245" y="735319"/>
                  </a:lnTo>
                  <a:lnTo>
                    <a:pt x="2702027" y="743901"/>
                  </a:lnTo>
                  <a:lnTo>
                    <a:pt x="2643758" y="746760"/>
                  </a:lnTo>
                  <a:close/>
                </a:path>
                <a:path w="5390515" h="759460">
                  <a:moveTo>
                    <a:pt x="2901938" y="669036"/>
                  </a:moveTo>
                  <a:lnTo>
                    <a:pt x="2645378" y="669036"/>
                  </a:lnTo>
                  <a:lnTo>
                    <a:pt x="2700595" y="665984"/>
                  </a:lnTo>
                  <a:lnTo>
                    <a:pt x="2750688" y="656720"/>
                  </a:lnTo>
                  <a:lnTo>
                    <a:pt x="2795650" y="641247"/>
                  </a:lnTo>
                  <a:lnTo>
                    <a:pt x="2835479" y="619570"/>
                  </a:lnTo>
                  <a:lnTo>
                    <a:pt x="2870168" y="591693"/>
                  </a:lnTo>
                  <a:lnTo>
                    <a:pt x="2899074" y="558181"/>
                  </a:lnTo>
                  <a:lnTo>
                    <a:pt x="2921557" y="519484"/>
                  </a:lnTo>
                  <a:lnTo>
                    <a:pt x="2937616" y="475607"/>
                  </a:lnTo>
                  <a:lnTo>
                    <a:pt x="2947252" y="426555"/>
                  </a:lnTo>
                  <a:lnTo>
                    <a:pt x="2950464" y="372332"/>
                  </a:lnTo>
                  <a:lnTo>
                    <a:pt x="2947466" y="318691"/>
                  </a:lnTo>
                  <a:lnTo>
                    <a:pt x="2938472" y="270695"/>
                  </a:lnTo>
                  <a:lnTo>
                    <a:pt x="2923481" y="228345"/>
                  </a:lnTo>
                  <a:lnTo>
                    <a:pt x="2902491" y="191640"/>
                  </a:lnTo>
                  <a:lnTo>
                    <a:pt x="2875502" y="160579"/>
                  </a:lnTo>
                  <a:lnTo>
                    <a:pt x="2842512" y="135162"/>
                  </a:lnTo>
                  <a:lnTo>
                    <a:pt x="2803520" y="115387"/>
                  </a:lnTo>
                  <a:lnTo>
                    <a:pt x="2758525" y="101255"/>
                  </a:lnTo>
                  <a:lnTo>
                    <a:pt x="2707526" y="92765"/>
                  </a:lnTo>
                  <a:lnTo>
                    <a:pt x="2650521" y="89916"/>
                  </a:lnTo>
                  <a:lnTo>
                    <a:pt x="2929261" y="89916"/>
                  </a:lnTo>
                  <a:lnTo>
                    <a:pt x="2957648" y="116089"/>
                  </a:lnTo>
                  <a:lnTo>
                    <a:pt x="2982928" y="147872"/>
                  </a:lnTo>
                  <a:lnTo>
                    <a:pt x="3003611" y="183891"/>
                  </a:lnTo>
                  <a:lnTo>
                    <a:pt x="3019698" y="224146"/>
                  </a:lnTo>
                  <a:lnTo>
                    <a:pt x="3031188" y="268638"/>
                  </a:lnTo>
                  <a:lnTo>
                    <a:pt x="3038082" y="317366"/>
                  </a:lnTo>
                  <a:lnTo>
                    <a:pt x="3040380" y="370332"/>
                  </a:lnTo>
                  <a:lnTo>
                    <a:pt x="3037387" y="425188"/>
                  </a:lnTo>
                  <a:lnTo>
                    <a:pt x="3028406" y="476317"/>
                  </a:lnTo>
                  <a:lnTo>
                    <a:pt x="3013436" y="523720"/>
                  </a:lnTo>
                  <a:lnTo>
                    <a:pt x="2992472" y="567400"/>
                  </a:lnTo>
                  <a:lnTo>
                    <a:pt x="2965514" y="607361"/>
                  </a:lnTo>
                  <a:lnTo>
                    <a:pt x="2932557" y="643604"/>
                  </a:lnTo>
                  <a:lnTo>
                    <a:pt x="2901938" y="669036"/>
                  </a:lnTo>
                  <a:close/>
                </a:path>
                <a:path w="5390515" h="759460">
                  <a:moveTo>
                    <a:pt x="3272028" y="746760"/>
                  </a:moveTo>
                  <a:lnTo>
                    <a:pt x="3185160" y="746760"/>
                  </a:lnTo>
                  <a:lnTo>
                    <a:pt x="3185160" y="12191"/>
                  </a:lnTo>
                  <a:lnTo>
                    <a:pt x="3272028" y="12191"/>
                  </a:lnTo>
                  <a:lnTo>
                    <a:pt x="3272028" y="746760"/>
                  </a:lnTo>
                  <a:close/>
                </a:path>
                <a:path w="5390515" h="759460">
                  <a:moveTo>
                    <a:pt x="3738753" y="746760"/>
                  </a:moveTo>
                  <a:lnTo>
                    <a:pt x="3643884" y="746760"/>
                  </a:lnTo>
                  <a:lnTo>
                    <a:pt x="3377184" y="12191"/>
                  </a:lnTo>
                  <a:lnTo>
                    <a:pt x="3473005" y="12191"/>
                  </a:lnTo>
                  <a:lnTo>
                    <a:pt x="3676650" y="594645"/>
                  </a:lnTo>
                  <a:lnTo>
                    <a:pt x="3681277" y="609324"/>
                  </a:lnTo>
                  <a:lnTo>
                    <a:pt x="3685305" y="625066"/>
                  </a:lnTo>
                  <a:lnTo>
                    <a:pt x="3688745" y="641861"/>
                  </a:lnTo>
                  <a:lnTo>
                    <a:pt x="3691604" y="659701"/>
                  </a:lnTo>
                  <a:lnTo>
                    <a:pt x="3771038" y="659701"/>
                  </a:lnTo>
                  <a:lnTo>
                    <a:pt x="3738753" y="746760"/>
                  </a:lnTo>
                  <a:close/>
                </a:path>
                <a:path w="5390515" h="759460">
                  <a:moveTo>
                    <a:pt x="3771038" y="659701"/>
                  </a:moveTo>
                  <a:lnTo>
                    <a:pt x="3693604" y="659701"/>
                  </a:lnTo>
                  <a:lnTo>
                    <a:pt x="3696213" y="644095"/>
                  </a:lnTo>
                  <a:lnTo>
                    <a:pt x="3699902" y="627864"/>
                  </a:lnTo>
                  <a:lnTo>
                    <a:pt x="3704681" y="611025"/>
                  </a:lnTo>
                  <a:lnTo>
                    <a:pt x="3710559" y="593598"/>
                  </a:lnTo>
                  <a:lnTo>
                    <a:pt x="3918299" y="12191"/>
                  </a:lnTo>
                  <a:lnTo>
                    <a:pt x="4011167" y="12191"/>
                  </a:lnTo>
                  <a:lnTo>
                    <a:pt x="3771038" y="659701"/>
                  </a:lnTo>
                  <a:close/>
                </a:path>
                <a:path w="5390515" h="759460">
                  <a:moveTo>
                    <a:pt x="4406550" y="758952"/>
                  </a:moveTo>
                  <a:lnTo>
                    <a:pt x="4356314" y="756101"/>
                  </a:lnTo>
                  <a:lnTo>
                    <a:pt x="4309522" y="747543"/>
                  </a:lnTo>
                  <a:lnTo>
                    <a:pt x="4266176" y="733270"/>
                  </a:lnTo>
                  <a:lnTo>
                    <a:pt x="4226274" y="713274"/>
                  </a:lnTo>
                  <a:lnTo>
                    <a:pt x="4189817" y="687547"/>
                  </a:lnTo>
                  <a:lnTo>
                    <a:pt x="4156805" y="656082"/>
                  </a:lnTo>
                  <a:lnTo>
                    <a:pt x="4128159" y="620069"/>
                  </a:lnTo>
                  <a:lnTo>
                    <a:pt x="4104710" y="580608"/>
                  </a:lnTo>
                  <a:lnTo>
                    <a:pt x="4086463" y="537698"/>
                  </a:lnTo>
                  <a:lnTo>
                    <a:pt x="4073422" y="491334"/>
                  </a:lnTo>
                  <a:lnTo>
                    <a:pt x="4065594" y="441515"/>
                  </a:lnTo>
                  <a:lnTo>
                    <a:pt x="4062984" y="388239"/>
                  </a:lnTo>
                  <a:lnTo>
                    <a:pt x="4065642" y="331216"/>
                  </a:lnTo>
                  <a:lnTo>
                    <a:pt x="4073616" y="278161"/>
                  </a:lnTo>
                  <a:lnTo>
                    <a:pt x="4086903" y="229076"/>
                  </a:lnTo>
                  <a:lnTo>
                    <a:pt x="4105500" y="183959"/>
                  </a:lnTo>
                  <a:lnTo>
                    <a:pt x="4129405" y="142811"/>
                  </a:lnTo>
                  <a:lnTo>
                    <a:pt x="4158615" y="105632"/>
                  </a:lnTo>
                  <a:lnTo>
                    <a:pt x="4192429" y="73406"/>
                  </a:lnTo>
                  <a:lnTo>
                    <a:pt x="4230059" y="47025"/>
                  </a:lnTo>
                  <a:lnTo>
                    <a:pt x="4271510" y="26491"/>
                  </a:lnTo>
                  <a:lnTo>
                    <a:pt x="4316786" y="11807"/>
                  </a:lnTo>
                  <a:lnTo>
                    <a:pt x="4365894" y="2976"/>
                  </a:lnTo>
                  <a:lnTo>
                    <a:pt x="4418838" y="0"/>
                  </a:lnTo>
                  <a:lnTo>
                    <a:pt x="4467861" y="2888"/>
                  </a:lnTo>
                  <a:lnTo>
                    <a:pt x="4513587" y="11458"/>
                  </a:lnTo>
                  <a:lnTo>
                    <a:pt x="4556021" y="25705"/>
                  </a:lnTo>
                  <a:lnTo>
                    <a:pt x="4595170" y="45628"/>
                  </a:lnTo>
                  <a:lnTo>
                    <a:pt x="4631038" y="71223"/>
                  </a:lnTo>
                  <a:lnTo>
                    <a:pt x="4637814" y="77724"/>
                  </a:lnTo>
                  <a:lnTo>
                    <a:pt x="4412742" y="77724"/>
                  </a:lnTo>
                  <a:lnTo>
                    <a:pt x="4357663" y="82994"/>
                  </a:lnTo>
                  <a:lnTo>
                    <a:pt x="4308014" y="98667"/>
                  </a:lnTo>
                  <a:lnTo>
                    <a:pt x="4263794" y="124752"/>
                  </a:lnTo>
                  <a:lnTo>
                    <a:pt x="4225004" y="161258"/>
                  </a:lnTo>
                  <a:lnTo>
                    <a:pt x="4199071" y="196724"/>
                  </a:lnTo>
                  <a:lnTo>
                    <a:pt x="4178885" y="236364"/>
                  </a:lnTo>
                  <a:lnTo>
                    <a:pt x="4164455" y="280169"/>
                  </a:lnTo>
                  <a:lnTo>
                    <a:pt x="4155790" y="328130"/>
                  </a:lnTo>
                  <a:lnTo>
                    <a:pt x="4152900" y="380238"/>
                  </a:lnTo>
                  <a:lnTo>
                    <a:pt x="4155721" y="432451"/>
                  </a:lnTo>
                  <a:lnTo>
                    <a:pt x="4164180" y="480393"/>
                  </a:lnTo>
                  <a:lnTo>
                    <a:pt x="4178267" y="524070"/>
                  </a:lnTo>
                  <a:lnTo>
                    <a:pt x="4197973" y="563486"/>
                  </a:lnTo>
                  <a:lnTo>
                    <a:pt x="4223289" y="598646"/>
                  </a:lnTo>
                  <a:lnTo>
                    <a:pt x="4261113" y="634829"/>
                  </a:lnTo>
                  <a:lnTo>
                    <a:pt x="4304276" y="660654"/>
                  </a:lnTo>
                  <a:lnTo>
                    <a:pt x="4352761" y="676120"/>
                  </a:lnTo>
                  <a:lnTo>
                    <a:pt x="4406550" y="681228"/>
                  </a:lnTo>
                  <a:lnTo>
                    <a:pt x="4633274" y="681228"/>
                  </a:lnTo>
                  <a:lnTo>
                    <a:pt x="4627744" y="686500"/>
                  </a:lnTo>
                  <a:lnTo>
                    <a:pt x="4590665" y="712611"/>
                  </a:lnTo>
                  <a:lnTo>
                    <a:pt x="4550009" y="732901"/>
                  </a:lnTo>
                  <a:lnTo>
                    <a:pt x="4505773" y="747380"/>
                  </a:lnTo>
                  <a:lnTo>
                    <a:pt x="4457954" y="756061"/>
                  </a:lnTo>
                  <a:lnTo>
                    <a:pt x="4406550" y="758952"/>
                  </a:lnTo>
                  <a:close/>
                </a:path>
                <a:path w="5390515" h="759460">
                  <a:moveTo>
                    <a:pt x="4633274" y="681228"/>
                  </a:moveTo>
                  <a:lnTo>
                    <a:pt x="4406550" y="681228"/>
                  </a:lnTo>
                  <a:lnTo>
                    <a:pt x="4463773" y="676353"/>
                  </a:lnTo>
                  <a:lnTo>
                    <a:pt x="4514576" y="661594"/>
                  </a:lnTo>
                  <a:lnTo>
                    <a:pt x="4558967" y="636959"/>
                  </a:lnTo>
                  <a:lnTo>
                    <a:pt x="4596955" y="602456"/>
                  </a:lnTo>
                  <a:lnTo>
                    <a:pt x="4621999" y="568440"/>
                  </a:lnTo>
                  <a:lnTo>
                    <a:pt x="4641470" y="529372"/>
                  </a:lnTo>
                  <a:lnTo>
                    <a:pt x="4655372" y="485253"/>
                  </a:lnTo>
                  <a:lnTo>
                    <a:pt x="4663709" y="436081"/>
                  </a:lnTo>
                  <a:lnTo>
                    <a:pt x="4666488" y="381857"/>
                  </a:lnTo>
                  <a:lnTo>
                    <a:pt x="4663789" y="326375"/>
                  </a:lnTo>
                  <a:lnTo>
                    <a:pt x="4655692" y="276169"/>
                  </a:lnTo>
                  <a:lnTo>
                    <a:pt x="4642190" y="231235"/>
                  </a:lnTo>
                  <a:lnTo>
                    <a:pt x="4623279" y="191567"/>
                  </a:lnTo>
                  <a:lnTo>
                    <a:pt x="4598955" y="157162"/>
                  </a:lnTo>
                  <a:lnTo>
                    <a:pt x="4562024" y="122461"/>
                  </a:lnTo>
                  <a:lnTo>
                    <a:pt x="4518672" y="97655"/>
                  </a:lnTo>
                  <a:lnTo>
                    <a:pt x="4468908" y="82742"/>
                  </a:lnTo>
                  <a:lnTo>
                    <a:pt x="4412742" y="77724"/>
                  </a:lnTo>
                  <a:lnTo>
                    <a:pt x="4637814" y="77724"/>
                  </a:lnTo>
                  <a:lnTo>
                    <a:pt x="4692000" y="138422"/>
                  </a:lnTo>
                  <a:lnTo>
                    <a:pt x="4715199" y="177835"/>
                  </a:lnTo>
                  <a:lnTo>
                    <a:pt x="4733234" y="220729"/>
                  </a:lnTo>
                  <a:lnTo>
                    <a:pt x="4746110" y="267109"/>
                  </a:lnTo>
                  <a:lnTo>
                    <a:pt x="4753831" y="316975"/>
                  </a:lnTo>
                  <a:lnTo>
                    <a:pt x="4756404" y="370332"/>
                  </a:lnTo>
                  <a:lnTo>
                    <a:pt x="4753761" y="428195"/>
                  </a:lnTo>
                  <a:lnTo>
                    <a:pt x="4745831" y="481866"/>
                  </a:lnTo>
                  <a:lnTo>
                    <a:pt x="4732615" y="531340"/>
                  </a:lnTo>
                  <a:lnTo>
                    <a:pt x="4714113" y="576615"/>
                  </a:lnTo>
                  <a:lnTo>
                    <a:pt x="4690324" y="617688"/>
                  </a:lnTo>
                  <a:lnTo>
                    <a:pt x="4661249" y="654558"/>
                  </a:lnTo>
                  <a:lnTo>
                    <a:pt x="4633274" y="681228"/>
                  </a:lnTo>
                  <a:close/>
                </a:path>
                <a:path w="5390515" h="759460">
                  <a:moveTo>
                    <a:pt x="4906041" y="746760"/>
                  </a:moveTo>
                  <a:lnTo>
                    <a:pt x="4800600" y="746760"/>
                  </a:lnTo>
                  <a:lnTo>
                    <a:pt x="5046535" y="377475"/>
                  </a:lnTo>
                  <a:lnTo>
                    <a:pt x="4820412" y="12191"/>
                  </a:lnTo>
                  <a:lnTo>
                    <a:pt x="4925758" y="12191"/>
                  </a:lnTo>
                  <a:lnTo>
                    <a:pt x="5075682" y="270414"/>
                  </a:lnTo>
                  <a:lnTo>
                    <a:pt x="5082894" y="283270"/>
                  </a:lnTo>
                  <a:lnTo>
                    <a:pt x="5089660" y="296108"/>
                  </a:lnTo>
                  <a:lnTo>
                    <a:pt x="5095961" y="308910"/>
                  </a:lnTo>
                  <a:lnTo>
                    <a:pt x="5101780" y="321659"/>
                  </a:lnTo>
                  <a:lnTo>
                    <a:pt x="5191252" y="321659"/>
                  </a:lnTo>
                  <a:lnTo>
                    <a:pt x="5156549" y="376428"/>
                  </a:lnTo>
                  <a:lnTo>
                    <a:pt x="5189868" y="429196"/>
                  </a:lnTo>
                  <a:lnTo>
                    <a:pt x="5097494" y="429196"/>
                  </a:lnTo>
                  <a:lnTo>
                    <a:pt x="5094476" y="435966"/>
                  </a:lnTo>
                  <a:lnTo>
                    <a:pt x="5090564" y="444281"/>
                  </a:lnTo>
                  <a:lnTo>
                    <a:pt x="5085760" y="454150"/>
                  </a:lnTo>
                  <a:lnTo>
                    <a:pt x="5080063" y="465582"/>
                  </a:lnTo>
                  <a:lnTo>
                    <a:pt x="4906041" y="746760"/>
                  </a:lnTo>
                  <a:close/>
                </a:path>
                <a:path w="5390515" h="759460">
                  <a:moveTo>
                    <a:pt x="5191252" y="321659"/>
                  </a:moveTo>
                  <a:lnTo>
                    <a:pt x="5103876" y="321659"/>
                  </a:lnTo>
                  <a:lnTo>
                    <a:pt x="5111823" y="305690"/>
                  </a:lnTo>
                  <a:lnTo>
                    <a:pt x="5119235" y="291488"/>
                  </a:lnTo>
                  <a:lnTo>
                    <a:pt x="5126110" y="279037"/>
                  </a:lnTo>
                  <a:lnTo>
                    <a:pt x="5132451" y="268319"/>
                  </a:lnTo>
                  <a:lnTo>
                    <a:pt x="5288565" y="12191"/>
                  </a:lnTo>
                  <a:lnTo>
                    <a:pt x="5387340" y="12191"/>
                  </a:lnTo>
                  <a:lnTo>
                    <a:pt x="5191252" y="321659"/>
                  </a:lnTo>
                  <a:close/>
                </a:path>
                <a:path w="5390515" h="759460">
                  <a:moveTo>
                    <a:pt x="5390388" y="746760"/>
                  </a:moveTo>
                  <a:lnTo>
                    <a:pt x="5285422" y="746760"/>
                  </a:lnTo>
                  <a:lnTo>
                    <a:pt x="5116449" y="465582"/>
                  </a:lnTo>
                  <a:lnTo>
                    <a:pt x="5112502" y="458584"/>
                  </a:lnTo>
                  <a:lnTo>
                    <a:pt x="5108376" y="450175"/>
                  </a:lnTo>
                  <a:lnTo>
                    <a:pt x="5104072" y="440373"/>
                  </a:lnTo>
                  <a:lnTo>
                    <a:pt x="5099589" y="429196"/>
                  </a:lnTo>
                  <a:lnTo>
                    <a:pt x="5189868" y="429196"/>
                  </a:lnTo>
                  <a:lnTo>
                    <a:pt x="5390388" y="746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21883">
                <a:buClrTx/>
              </a:pPr>
              <a:endParaRPr sz="1224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25968" y="477012"/>
              <a:ext cx="1767839" cy="408431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715810" y="3036542"/>
            <a:ext cx="2714265" cy="267690"/>
          </a:xfrm>
          <a:prstGeom prst="rect">
            <a:avLst/>
          </a:prstGeom>
        </p:spPr>
        <p:txBody>
          <a:bodyPr vert="horz" wrap="square" lIns="0" tIns="11228" rIns="0" bIns="0" rtlCol="0" anchor="t">
            <a:spAutoFit/>
          </a:bodyPr>
          <a:lstStyle/>
          <a:p>
            <a:pPr marL="8637" defTabSz="621883">
              <a:spcBef>
                <a:spcPts val="88"/>
              </a:spcBef>
              <a:buClrTx/>
            </a:pPr>
            <a:endParaRPr lang="pt-BR" sz="1666" kern="1200" spc="10" dirty="0">
              <a:solidFill>
                <a:srgbClr val="FFFFFF"/>
              </a:solidFill>
              <a:latin typeface="Gadugi"/>
              <a:ea typeface="Gadugi"/>
              <a:cs typeface="Gadug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4363" y="3883606"/>
            <a:ext cx="402497" cy="224140"/>
          </a:xfrm>
          <a:prstGeom prst="rect">
            <a:avLst/>
          </a:prstGeom>
        </p:spPr>
        <p:txBody>
          <a:bodyPr vert="horz" wrap="square" lIns="0" tIns="9501" rIns="0" bIns="0" rtlCol="0">
            <a:spAutoFit/>
          </a:bodyPr>
          <a:lstStyle/>
          <a:p>
            <a:pPr marL="8637" defTabSz="621883">
              <a:spcBef>
                <a:spcPts val="75"/>
              </a:spcBef>
              <a:buClrTx/>
            </a:pPr>
            <a:r>
              <a:rPr sz="1394" kern="1200" spc="3" dirty="0">
                <a:solidFill>
                  <a:srgbClr val="FFFFFF"/>
                </a:solidFill>
                <a:latin typeface="Gadugi"/>
                <a:ea typeface="+mn-ea"/>
                <a:cs typeface="Gadugi"/>
              </a:rPr>
              <a:t>2021</a:t>
            </a:r>
            <a:endParaRPr sz="1394" kern="1200" dirty="0">
              <a:solidFill>
                <a:prstClr val="black"/>
              </a:solidFill>
              <a:latin typeface="Gadugi"/>
              <a:ea typeface="+mn-ea"/>
              <a:cs typeface="Gadug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85204" y="4842081"/>
            <a:ext cx="971694" cy="137321"/>
          </a:xfrm>
          <a:prstGeom prst="rect">
            <a:avLst/>
          </a:prstGeom>
        </p:spPr>
        <p:txBody>
          <a:bodyPr vert="horz" wrap="square" lIns="0" tIns="11660" rIns="0" bIns="0" rtlCol="0">
            <a:spAutoFit/>
          </a:bodyPr>
          <a:lstStyle/>
          <a:p>
            <a:pPr marL="8637" defTabSz="621883">
              <a:spcBef>
                <a:spcPts val="92"/>
              </a:spcBef>
              <a:buClrTx/>
            </a:pPr>
            <a:r>
              <a:rPr sz="816" kern="1200" spc="14" dirty="0">
                <a:solidFill>
                  <a:srgbClr val="FFFFFF"/>
                </a:solidFill>
                <a:latin typeface="Gadugi"/>
                <a:ea typeface="+mn-ea"/>
                <a:cs typeface="Gadugi"/>
                <a:hlinkClick r:id="rId4"/>
              </a:rPr>
              <a:t>www.mundivox.com</a:t>
            </a:r>
            <a:endParaRPr sz="816" kern="1200">
              <a:solidFill>
                <a:prstClr val="black"/>
              </a:solidFill>
              <a:latin typeface="Gadugi"/>
              <a:ea typeface="+mn-ea"/>
              <a:cs typeface="Gadug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457200" y="445025"/>
            <a:ext cx="60588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FFAB4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Downgrade/Upgrade</a:t>
            </a:r>
            <a:endParaRPr sz="2400" dirty="0">
              <a:solidFill>
                <a:srgbClr val="FFAB40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cxnSp>
        <p:nvCxnSpPr>
          <p:cNvPr id="62" name="Google Shape;62;p14"/>
          <p:cNvCxnSpPr/>
          <p:nvPr/>
        </p:nvCxnSpPr>
        <p:spPr>
          <a:xfrm>
            <a:off x="474025" y="414025"/>
            <a:ext cx="44502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63" name="Google Shape;63;p14"/>
          <p:cNvSpPr txBox="1"/>
          <p:nvPr/>
        </p:nvSpPr>
        <p:spPr>
          <a:xfrm>
            <a:off x="595425" y="1496158"/>
            <a:ext cx="7386793" cy="2767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A principal solicitação do cliente é </a:t>
            </a:r>
            <a:r>
              <a:rPr lang="en" b="1" dirty="0">
                <a:solidFill>
                  <a:srgbClr val="85D5E6"/>
                </a:solidFill>
                <a:uFill>
                  <a:noFill/>
                </a:uFill>
                <a:latin typeface="Montserrat" panose="00000500000000000000" pitchFamily="2" charset="0"/>
                <a:ea typeface="Montserrat"/>
                <a:cs typeface="Montserrat"/>
                <a:sym typeface="Montserrat"/>
              </a:rPr>
              <a:t>redução de custos.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solidFill>
                <a:schemeClr val="tx1"/>
              </a:solidFill>
              <a:latin typeface="Montserrat" panose="00000500000000000000" pitchFamily="2" charset="0"/>
              <a:ea typeface="+mn-lt"/>
              <a:cs typeface="+mn-lt"/>
            </a:endParaRPr>
          </a:p>
          <a:p>
            <a:pPr marL="12065">
              <a:spcBef>
                <a:spcPts val="445"/>
              </a:spcBef>
            </a:pPr>
            <a:r>
              <a:rPr lang="pt-BR" dirty="0">
                <a:solidFill>
                  <a:schemeClr val="tx1"/>
                </a:solidFill>
                <a:latin typeface="Montserrat" panose="00000500000000000000" pitchFamily="2" charset="0"/>
                <a:ea typeface="+mn-lt"/>
                <a:cs typeface="+mn-lt"/>
              </a:rPr>
              <a:t>Nós procuramos sempre entregar mais serviço (internet, segurança e telefonia), do que reduzir a mensalidade do cliente. O seu objetivo é entender exatamente o que o cliente precisa e procurar sempre entregar mais serviço e reduzir os valores na menor quantidade possível.</a:t>
            </a:r>
            <a:endParaRPr lang="pt-BR" dirty="0">
              <a:solidFill>
                <a:srgbClr val="FFFFFF"/>
              </a:solidFill>
              <a:latin typeface="Montserrat" panose="00000500000000000000" pitchFamily="2" charset="0"/>
              <a:ea typeface="+mn-lt"/>
              <a:cs typeface="+mn-lt"/>
              <a:sym typeface="Montserrat"/>
            </a:endParaRPr>
          </a:p>
          <a:p>
            <a:pPr marL="12065">
              <a:spcBef>
                <a:spcPts val="445"/>
              </a:spcBef>
            </a:pPr>
            <a:endParaRPr lang="pt-BR" dirty="0">
              <a:solidFill>
                <a:srgbClr val="FFFFFF"/>
              </a:solidFill>
              <a:latin typeface="Montserrat" panose="00000500000000000000" pitchFamily="2" charset="0"/>
              <a:ea typeface="+mn-lt"/>
              <a:cs typeface="+mn-lt"/>
              <a:sym typeface="Montserrat"/>
            </a:endParaRPr>
          </a:p>
          <a:p>
            <a:pPr marL="12065">
              <a:spcBef>
                <a:spcPts val="445"/>
              </a:spcBef>
            </a:pPr>
            <a:r>
              <a:rPr lang="pt-BR" dirty="0">
                <a:solidFill>
                  <a:srgbClr val="FFFFFF"/>
                </a:solidFill>
                <a:latin typeface="Montserrat" panose="00000500000000000000" pitchFamily="2" charset="0"/>
                <a:ea typeface="+mn-lt"/>
                <a:cs typeface="+mn-lt"/>
                <a:sym typeface="Montserrat"/>
              </a:rPr>
              <a:t>Seguindo com esse raciocínio, </a:t>
            </a:r>
            <a:r>
              <a:rPr lang="pt-BR" b="1" dirty="0">
                <a:solidFill>
                  <a:schemeClr val="accent1"/>
                </a:solidFill>
                <a:latin typeface="Montserrat" panose="00000500000000000000" pitchFamily="2" charset="0"/>
                <a:ea typeface="+mn-lt"/>
                <a:cs typeface="+mn-lt"/>
                <a:sym typeface="Montserrat"/>
              </a:rPr>
              <a:t>podemos concluir que a resposta para o </a:t>
            </a:r>
            <a:r>
              <a:rPr lang="pt-BR" b="1" dirty="0" err="1">
                <a:solidFill>
                  <a:schemeClr val="accent1"/>
                </a:solidFill>
                <a:latin typeface="Montserrat" panose="00000500000000000000" pitchFamily="2" charset="0"/>
                <a:ea typeface="+mn-lt"/>
                <a:cs typeface="+mn-lt"/>
                <a:sym typeface="Montserrat"/>
              </a:rPr>
              <a:t>downgrade</a:t>
            </a:r>
            <a:r>
              <a:rPr lang="pt-BR" b="1" dirty="0">
                <a:solidFill>
                  <a:schemeClr val="accent1"/>
                </a:solidFill>
                <a:latin typeface="Montserrat" panose="00000500000000000000" pitchFamily="2" charset="0"/>
                <a:ea typeface="+mn-lt"/>
                <a:cs typeface="+mn-lt"/>
                <a:sym typeface="Montserrat"/>
              </a:rPr>
              <a:t> é o upgrade.</a:t>
            </a:r>
          </a:p>
          <a:p>
            <a:pPr marL="12065">
              <a:spcBef>
                <a:spcPts val="445"/>
              </a:spcBef>
            </a:pPr>
            <a:endParaRPr lang="pt-BR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BF30602-0146-4EC6-A828-FA5297BD8560}"/>
              </a:ext>
            </a:extLst>
          </p:cNvPr>
          <p:cNvSpPr/>
          <p:nvPr/>
        </p:nvSpPr>
        <p:spPr>
          <a:xfrm>
            <a:off x="7134689" y="4835723"/>
            <a:ext cx="11782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">
              <a:spcBef>
                <a:spcPts val="445"/>
              </a:spcBef>
            </a:pPr>
            <a:r>
              <a:rPr lang="pt-BR" dirty="0">
                <a:solidFill>
                  <a:schemeClr val="tx1"/>
                </a:solidFill>
                <a:latin typeface="Montserrat" panose="00000500000000000000" pitchFamily="2" charset="0"/>
                <a:ea typeface="+mn-lt"/>
                <a:cs typeface="+mn-lt"/>
              </a:rPr>
              <a:t>CUSTO $$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CA0BC57-75BD-4B96-B071-0C14509DD209}"/>
              </a:ext>
            </a:extLst>
          </p:cNvPr>
          <p:cNvSpPr/>
          <p:nvPr/>
        </p:nvSpPr>
        <p:spPr>
          <a:xfrm>
            <a:off x="7676290" y="3299229"/>
            <a:ext cx="11782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" algn="ctr">
              <a:spcBef>
                <a:spcPts val="445"/>
              </a:spcBef>
            </a:pPr>
            <a:r>
              <a:rPr lang="pt-BR" dirty="0">
                <a:solidFill>
                  <a:schemeClr val="tx1"/>
                </a:solidFill>
                <a:latin typeface="Montserrat" panose="00000500000000000000" pitchFamily="2" charset="0"/>
                <a:ea typeface="+mn-lt"/>
                <a:cs typeface="+mn-lt"/>
              </a:rPr>
              <a:t>SERVIÇO</a:t>
            </a:r>
          </a:p>
        </p:txBody>
      </p:sp>
      <p:sp>
        <p:nvSpPr>
          <p:cNvPr id="2" name="Seta: para Baixo 1">
            <a:extLst>
              <a:ext uri="{FF2B5EF4-FFF2-40B4-BE49-F238E27FC236}">
                <a16:creationId xmlns:a16="http://schemas.microsoft.com/office/drawing/2014/main" id="{69F413FD-C20B-45B2-83A1-AD63F868A712}"/>
              </a:ext>
            </a:extLst>
          </p:cNvPr>
          <p:cNvSpPr/>
          <p:nvPr/>
        </p:nvSpPr>
        <p:spPr>
          <a:xfrm>
            <a:off x="7344265" y="3607007"/>
            <a:ext cx="637953" cy="11195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: para Baixo 9">
            <a:extLst>
              <a:ext uri="{FF2B5EF4-FFF2-40B4-BE49-F238E27FC236}">
                <a16:creationId xmlns:a16="http://schemas.microsoft.com/office/drawing/2014/main" id="{7A8F663E-F4D9-4610-840B-926751DD00BB}"/>
              </a:ext>
            </a:extLst>
          </p:cNvPr>
          <p:cNvSpPr/>
          <p:nvPr/>
        </p:nvSpPr>
        <p:spPr>
          <a:xfrm rot="10800000">
            <a:off x="7993925" y="3607006"/>
            <a:ext cx="637953" cy="11195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Google Shape;68;p15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74025" y="454326"/>
            <a:ext cx="7500394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Como damos continuidade nas tratativas?</a:t>
            </a:r>
            <a:endParaRPr dirty="0"/>
          </a:p>
        </p:txBody>
      </p:sp>
      <p:sp>
        <p:nvSpPr>
          <p:cNvPr id="70" name="Google Shape;70;p15"/>
          <p:cNvSpPr/>
          <p:nvPr/>
        </p:nvSpPr>
        <p:spPr>
          <a:xfrm>
            <a:off x="884599" y="1238076"/>
            <a:ext cx="590564" cy="3498526"/>
          </a:xfrm>
          <a:custGeom>
            <a:avLst/>
            <a:gdLst/>
            <a:ahLst/>
            <a:cxnLst/>
            <a:rect l="l" t="t" r="r" b="b"/>
            <a:pathLst>
              <a:path w="20130" h="119251" fill="none" extrusionOk="0">
                <a:moveTo>
                  <a:pt x="10081" y="119250"/>
                </a:moveTo>
                <a:lnTo>
                  <a:pt x="10081" y="119250"/>
                </a:lnTo>
                <a:cubicBezTo>
                  <a:pt x="15610" y="119250"/>
                  <a:pt x="20130" y="114762"/>
                  <a:pt x="20130" y="109202"/>
                </a:cubicBezTo>
                <a:lnTo>
                  <a:pt x="20130" y="10082"/>
                </a:lnTo>
                <a:cubicBezTo>
                  <a:pt x="20130" y="4521"/>
                  <a:pt x="15610" y="1"/>
                  <a:pt x="10081" y="1"/>
                </a:cubicBezTo>
                <a:lnTo>
                  <a:pt x="10081" y="1"/>
                </a:lnTo>
                <a:cubicBezTo>
                  <a:pt x="4521" y="1"/>
                  <a:pt x="0" y="4521"/>
                  <a:pt x="0" y="10082"/>
                </a:cubicBezTo>
                <a:lnTo>
                  <a:pt x="0" y="109202"/>
                </a:lnTo>
                <a:cubicBezTo>
                  <a:pt x="0" y="114762"/>
                  <a:pt x="4521" y="119250"/>
                  <a:pt x="10081" y="119250"/>
                </a:cubicBezTo>
                <a:close/>
              </a:path>
            </a:pathLst>
          </a:custGeom>
          <a:noFill/>
          <a:ln w="20325" cap="flat" cmpd="sng">
            <a:solidFill>
              <a:srgbClr val="FFAB40"/>
            </a:solidFill>
            <a:prstDash val="solid"/>
            <a:miter lim="32519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" name="Google Shape;71;p15"/>
          <p:cNvGrpSpPr/>
          <p:nvPr/>
        </p:nvGrpSpPr>
        <p:grpSpPr>
          <a:xfrm>
            <a:off x="1076349" y="2649121"/>
            <a:ext cx="7183052" cy="676435"/>
            <a:chOff x="1076349" y="2649121"/>
            <a:chExt cx="7183052" cy="676435"/>
          </a:xfrm>
        </p:grpSpPr>
        <p:sp>
          <p:nvSpPr>
            <p:cNvPr id="72" name="Google Shape;72;p15"/>
            <p:cNvSpPr/>
            <p:nvPr/>
          </p:nvSpPr>
          <p:spPr>
            <a:xfrm>
              <a:off x="3554957" y="2729242"/>
              <a:ext cx="4704444" cy="517132"/>
            </a:xfrm>
            <a:custGeom>
              <a:avLst/>
              <a:gdLst/>
              <a:ahLst/>
              <a:cxnLst/>
              <a:rect l="l" t="t" r="r" b="b"/>
              <a:pathLst>
                <a:path w="160356" h="17627" fill="none" extrusionOk="0">
                  <a:moveTo>
                    <a:pt x="160355" y="17627"/>
                  </a:moveTo>
                  <a:lnTo>
                    <a:pt x="1" y="17627"/>
                  </a:lnTo>
                  <a:lnTo>
                    <a:pt x="1" y="1"/>
                  </a:lnTo>
                  <a:lnTo>
                    <a:pt x="160355" y="1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1076349" y="2891126"/>
              <a:ext cx="207064" cy="192425"/>
            </a:xfrm>
            <a:custGeom>
              <a:avLst/>
              <a:gdLst/>
              <a:ahLst/>
              <a:cxnLst/>
              <a:rect l="l" t="t" r="r" b="b"/>
              <a:pathLst>
                <a:path w="7058" h="6559" extrusionOk="0">
                  <a:moveTo>
                    <a:pt x="3519" y="1"/>
                  </a:moveTo>
                  <a:cubicBezTo>
                    <a:pt x="3346" y="1"/>
                    <a:pt x="3170" y="15"/>
                    <a:pt x="2993" y="44"/>
                  </a:cubicBezTo>
                  <a:cubicBezTo>
                    <a:pt x="1236" y="336"/>
                    <a:pt x="1" y="2027"/>
                    <a:pt x="293" y="3816"/>
                  </a:cubicBezTo>
                  <a:cubicBezTo>
                    <a:pt x="557" y="5398"/>
                    <a:pt x="1956" y="6558"/>
                    <a:pt x="3539" y="6558"/>
                  </a:cubicBezTo>
                  <a:cubicBezTo>
                    <a:pt x="3713" y="6558"/>
                    <a:pt x="3889" y="6544"/>
                    <a:pt x="4066" y="6515"/>
                  </a:cubicBezTo>
                  <a:cubicBezTo>
                    <a:pt x="5822" y="6222"/>
                    <a:pt x="7057" y="4531"/>
                    <a:pt x="6765" y="2743"/>
                  </a:cubicBezTo>
                  <a:cubicBezTo>
                    <a:pt x="6501" y="1161"/>
                    <a:pt x="5102" y="1"/>
                    <a:pt x="3519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1180350" y="2987793"/>
              <a:ext cx="2374636" cy="29"/>
            </a:xfrm>
            <a:custGeom>
              <a:avLst/>
              <a:gdLst/>
              <a:ahLst/>
              <a:cxnLst/>
              <a:rect l="l" t="t" r="r" b="b"/>
              <a:pathLst>
                <a:path w="80942" h="1" fill="none" extrusionOk="0">
                  <a:moveTo>
                    <a:pt x="80942" y="1"/>
                  </a:moveTo>
                  <a:lnTo>
                    <a:pt x="0" y="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3216285" y="2649121"/>
              <a:ext cx="676435" cy="676435"/>
            </a:xfrm>
            <a:custGeom>
              <a:avLst/>
              <a:gdLst/>
              <a:ahLst/>
              <a:cxnLst/>
              <a:rect l="l" t="t" r="r" b="b"/>
              <a:pathLst>
                <a:path w="23057" h="23057" extrusionOk="0">
                  <a:moveTo>
                    <a:pt x="11545" y="0"/>
                  </a:moveTo>
                  <a:cubicBezTo>
                    <a:pt x="5171" y="0"/>
                    <a:pt x="0" y="5171"/>
                    <a:pt x="0" y="11545"/>
                  </a:cubicBezTo>
                  <a:cubicBezTo>
                    <a:pt x="0" y="17886"/>
                    <a:pt x="5171" y="23057"/>
                    <a:pt x="11545" y="23057"/>
                  </a:cubicBezTo>
                  <a:cubicBezTo>
                    <a:pt x="17886" y="23057"/>
                    <a:pt x="23057" y="17886"/>
                    <a:pt x="23057" y="11545"/>
                  </a:cubicBezTo>
                  <a:cubicBezTo>
                    <a:pt x="23057" y="5171"/>
                    <a:pt x="17886" y="0"/>
                    <a:pt x="11545" y="0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03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76" name="Google Shape;76;p15"/>
          <p:cNvGrpSpPr/>
          <p:nvPr/>
        </p:nvGrpSpPr>
        <p:grpSpPr>
          <a:xfrm>
            <a:off x="1076349" y="3312178"/>
            <a:ext cx="6898070" cy="675496"/>
            <a:chOff x="1076349" y="3312178"/>
            <a:chExt cx="6686676" cy="675496"/>
          </a:xfrm>
        </p:grpSpPr>
        <p:sp>
          <p:nvSpPr>
            <p:cNvPr id="77" name="Google Shape;77;p15"/>
            <p:cNvSpPr/>
            <p:nvPr/>
          </p:nvSpPr>
          <p:spPr>
            <a:xfrm>
              <a:off x="2910969" y="3391360"/>
              <a:ext cx="4852056" cy="517132"/>
            </a:xfrm>
            <a:custGeom>
              <a:avLst/>
              <a:gdLst/>
              <a:ahLst/>
              <a:cxnLst/>
              <a:rect l="l" t="t" r="r" b="b"/>
              <a:pathLst>
                <a:path w="160388" h="17627" fill="none" extrusionOk="0">
                  <a:moveTo>
                    <a:pt x="160388" y="17626"/>
                  </a:moveTo>
                  <a:lnTo>
                    <a:pt x="1" y="17626"/>
                  </a:lnTo>
                  <a:lnTo>
                    <a:pt x="1" y="0"/>
                  </a:lnTo>
                  <a:lnTo>
                    <a:pt x="160388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1076349" y="3554183"/>
              <a:ext cx="207064" cy="191486"/>
            </a:xfrm>
            <a:custGeom>
              <a:avLst/>
              <a:gdLst/>
              <a:ahLst/>
              <a:cxnLst/>
              <a:rect l="l" t="t" r="r" b="b"/>
              <a:pathLst>
                <a:path w="7058" h="6527" extrusionOk="0">
                  <a:moveTo>
                    <a:pt x="3530" y="0"/>
                  </a:moveTo>
                  <a:cubicBezTo>
                    <a:pt x="3353" y="0"/>
                    <a:pt x="3173" y="14"/>
                    <a:pt x="2993" y="44"/>
                  </a:cubicBezTo>
                  <a:cubicBezTo>
                    <a:pt x="1236" y="337"/>
                    <a:pt x="1" y="1995"/>
                    <a:pt x="293" y="3784"/>
                  </a:cubicBezTo>
                  <a:cubicBezTo>
                    <a:pt x="557" y="5392"/>
                    <a:pt x="1950" y="6527"/>
                    <a:pt x="3528" y="6527"/>
                  </a:cubicBezTo>
                  <a:cubicBezTo>
                    <a:pt x="3706" y="6527"/>
                    <a:pt x="3885" y="6512"/>
                    <a:pt x="4066" y="6483"/>
                  </a:cubicBezTo>
                  <a:cubicBezTo>
                    <a:pt x="5822" y="6190"/>
                    <a:pt x="7057" y="4499"/>
                    <a:pt x="6765" y="2743"/>
                  </a:cubicBezTo>
                  <a:cubicBezTo>
                    <a:pt x="6502" y="1135"/>
                    <a:pt x="5108" y="0"/>
                    <a:pt x="3530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1180350" y="3649912"/>
              <a:ext cx="1730648" cy="29"/>
            </a:xfrm>
            <a:custGeom>
              <a:avLst/>
              <a:gdLst/>
              <a:ahLst/>
              <a:cxnLst/>
              <a:rect l="l" t="t" r="r" b="b"/>
              <a:pathLst>
                <a:path w="58991" h="1" fill="none" extrusionOk="0">
                  <a:moveTo>
                    <a:pt x="58991" y="0"/>
                  </a:moveTo>
                  <a:lnTo>
                    <a:pt x="0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2573265" y="3312178"/>
              <a:ext cx="676435" cy="675496"/>
            </a:xfrm>
            <a:custGeom>
              <a:avLst/>
              <a:gdLst/>
              <a:ahLst/>
              <a:cxnLst/>
              <a:rect l="l" t="t" r="r" b="b"/>
              <a:pathLst>
                <a:path w="23057" h="23025" extrusionOk="0">
                  <a:moveTo>
                    <a:pt x="11512" y="0"/>
                  </a:moveTo>
                  <a:cubicBezTo>
                    <a:pt x="5171" y="0"/>
                    <a:pt x="0" y="5138"/>
                    <a:pt x="0" y="11512"/>
                  </a:cubicBezTo>
                  <a:cubicBezTo>
                    <a:pt x="0" y="17886"/>
                    <a:pt x="5171" y="23024"/>
                    <a:pt x="11512" y="23024"/>
                  </a:cubicBezTo>
                  <a:cubicBezTo>
                    <a:pt x="17886" y="23024"/>
                    <a:pt x="23056" y="17886"/>
                    <a:pt x="23056" y="11512"/>
                  </a:cubicBezTo>
                  <a:cubicBezTo>
                    <a:pt x="23056" y="5138"/>
                    <a:pt x="17886" y="0"/>
                    <a:pt x="115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04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grpSp>
        <p:nvGrpSpPr>
          <p:cNvPr id="81" name="Google Shape;81;p15"/>
          <p:cNvGrpSpPr/>
          <p:nvPr/>
        </p:nvGrpSpPr>
        <p:grpSpPr>
          <a:xfrm>
            <a:off x="1109474" y="3974292"/>
            <a:ext cx="7183052" cy="675496"/>
            <a:chOff x="1076349" y="3974267"/>
            <a:chExt cx="7183052" cy="675496"/>
          </a:xfrm>
        </p:grpSpPr>
        <p:sp>
          <p:nvSpPr>
            <p:cNvPr id="82" name="Google Shape;82;p15"/>
            <p:cNvSpPr/>
            <p:nvPr/>
          </p:nvSpPr>
          <p:spPr>
            <a:xfrm>
              <a:off x="3554957" y="4053478"/>
              <a:ext cx="4704444" cy="517103"/>
            </a:xfrm>
            <a:custGeom>
              <a:avLst/>
              <a:gdLst/>
              <a:ahLst/>
              <a:cxnLst/>
              <a:rect l="l" t="t" r="r" b="b"/>
              <a:pathLst>
                <a:path w="160356" h="17626" fill="none" extrusionOk="0">
                  <a:moveTo>
                    <a:pt x="160355" y="17626"/>
                  </a:moveTo>
                  <a:lnTo>
                    <a:pt x="1" y="17626"/>
                  </a:lnTo>
                  <a:lnTo>
                    <a:pt x="1" y="0"/>
                  </a:lnTo>
                  <a:lnTo>
                    <a:pt x="160355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1076349" y="4216272"/>
              <a:ext cx="207064" cy="191515"/>
            </a:xfrm>
            <a:custGeom>
              <a:avLst/>
              <a:gdLst/>
              <a:ahLst/>
              <a:cxnLst/>
              <a:rect l="l" t="t" r="r" b="b"/>
              <a:pathLst>
                <a:path w="7058" h="6528" extrusionOk="0">
                  <a:moveTo>
                    <a:pt x="3530" y="1"/>
                  </a:moveTo>
                  <a:cubicBezTo>
                    <a:pt x="3353" y="1"/>
                    <a:pt x="3173" y="15"/>
                    <a:pt x="2993" y="44"/>
                  </a:cubicBezTo>
                  <a:cubicBezTo>
                    <a:pt x="1236" y="337"/>
                    <a:pt x="1" y="1996"/>
                    <a:pt x="293" y="3784"/>
                  </a:cubicBezTo>
                  <a:cubicBezTo>
                    <a:pt x="557" y="5392"/>
                    <a:pt x="1950" y="6527"/>
                    <a:pt x="3528" y="6527"/>
                  </a:cubicBezTo>
                  <a:cubicBezTo>
                    <a:pt x="3706" y="6527"/>
                    <a:pt x="3885" y="6513"/>
                    <a:pt x="4066" y="6483"/>
                  </a:cubicBezTo>
                  <a:cubicBezTo>
                    <a:pt x="5822" y="6191"/>
                    <a:pt x="7057" y="4532"/>
                    <a:pt x="6765" y="2744"/>
                  </a:cubicBezTo>
                  <a:cubicBezTo>
                    <a:pt x="6502" y="1135"/>
                    <a:pt x="5108" y="1"/>
                    <a:pt x="3530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1180350" y="4312000"/>
              <a:ext cx="2374636" cy="29"/>
            </a:xfrm>
            <a:custGeom>
              <a:avLst/>
              <a:gdLst/>
              <a:ahLst/>
              <a:cxnLst/>
              <a:rect l="l" t="t" r="r" b="b"/>
              <a:pathLst>
                <a:path w="80942" h="1" fill="none" extrusionOk="0">
                  <a:moveTo>
                    <a:pt x="80942" y="1"/>
                  </a:moveTo>
                  <a:lnTo>
                    <a:pt x="0" y="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3216285" y="3974267"/>
              <a:ext cx="676435" cy="675496"/>
            </a:xfrm>
            <a:custGeom>
              <a:avLst/>
              <a:gdLst/>
              <a:ahLst/>
              <a:cxnLst/>
              <a:rect l="l" t="t" r="r" b="b"/>
              <a:pathLst>
                <a:path w="23057" h="23025" extrusionOk="0">
                  <a:moveTo>
                    <a:pt x="11545" y="1"/>
                  </a:moveTo>
                  <a:cubicBezTo>
                    <a:pt x="5171" y="1"/>
                    <a:pt x="0" y="5139"/>
                    <a:pt x="0" y="11513"/>
                  </a:cubicBezTo>
                  <a:cubicBezTo>
                    <a:pt x="0" y="17887"/>
                    <a:pt x="5171" y="23025"/>
                    <a:pt x="11545" y="23025"/>
                  </a:cubicBezTo>
                  <a:cubicBezTo>
                    <a:pt x="17886" y="23025"/>
                    <a:pt x="23057" y="17887"/>
                    <a:pt x="23057" y="11513"/>
                  </a:cubicBezTo>
                  <a:cubicBezTo>
                    <a:pt x="23057" y="5139"/>
                    <a:pt x="17886" y="1"/>
                    <a:pt x="11545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05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</p:grpSp>
      <p:sp>
        <p:nvSpPr>
          <p:cNvPr id="86" name="Google Shape;86;p15"/>
          <p:cNvSpPr txBox="1"/>
          <p:nvPr/>
        </p:nvSpPr>
        <p:spPr>
          <a:xfrm>
            <a:off x="3878274" y="4042204"/>
            <a:ext cx="1480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&lt; OU IGUAL A 5 MESES</a:t>
            </a:r>
          </a:p>
        </p:txBody>
      </p:sp>
      <p:sp>
        <p:nvSpPr>
          <p:cNvPr id="87" name="Google Shape;87;p15"/>
          <p:cNvSpPr txBox="1"/>
          <p:nvPr/>
        </p:nvSpPr>
        <p:spPr>
          <a:xfrm>
            <a:off x="5372925" y="1388925"/>
            <a:ext cx="23901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Consultar e tratar junto ao vendedor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88" name="Google Shape;88;p15"/>
          <p:cNvGrpSpPr/>
          <p:nvPr/>
        </p:nvGrpSpPr>
        <p:grpSpPr>
          <a:xfrm>
            <a:off x="1076349" y="1324915"/>
            <a:ext cx="7183052" cy="676435"/>
            <a:chOff x="1076349" y="1324915"/>
            <a:chExt cx="7183052" cy="676435"/>
          </a:xfrm>
        </p:grpSpPr>
        <p:sp>
          <p:nvSpPr>
            <p:cNvPr id="89" name="Google Shape;89;p15"/>
            <p:cNvSpPr/>
            <p:nvPr/>
          </p:nvSpPr>
          <p:spPr>
            <a:xfrm>
              <a:off x="3554957" y="1404097"/>
              <a:ext cx="4704444" cy="517103"/>
            </a:xfrm>
            <a:custGeom>
              <a:avLst/>
              <a:gdLst/>
              <a:ahLst/>
              <a:cxnLst/>
              <a:rect l="l" t="t" r="r" b="b"/>
              <a:pathLst>
                <a:path w="160356" h="17626" fill="none" extrusionOk="0">
                  <a:moveTo>
                    <a:pt x="160355" y="17626"/>
                  </a:moveTo>
                  <a:lnTo>
                    <a:pt x="1" y="17626"/>
                  </a:lnTo>
                  <a:lnTo>
                    <a:pt x="1" y="0"/>
                  </a:lnTo>
                  <a:lnTo>
                    <a:pt x="160355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1076349" y="1566890"/>
              <a:ext cx="207064" cy="191515"/>
            </a:xfrm>
            <a:custGeom>
              <a:avLst/>
              <a:gdLst/>
              <a:ahLst/>
              <a:cxnLst/>
              <a:rect l="l" t="t" r="r" b="b"/>
              <a:pathLst>
                <a:path w="7058" h="6528" extrusionOk="0">
                  <a:moveTo>
                    <a:pt x="3530" y="1"/>
                  </a:moveTo>
                  <a:cubicBezTo>
                    <a:pt x="3353" y="1"/>
                    <a:pt x="3173" y="15"/>
                    <a:pt x="2993" y="45"/>
                  </a:cubicBezTo>
                  <a:cubicBezTo>
                    <a:pt x="1236" y="337"/>
                    <a:pt x="1" y="2028"/>
                    <a:pt x="293" y="3784"/>
                  </a:cubicBezTo>
                  <a:cubicBezTo>
                    <a:pt x="557" y="5392"/>
                    <a:pt x="1950" y="6527"/>
                    <a:pt x="3528" y="6527"/>
                  </a:cubicBezTo>
                  <a:cubicBezTo>
                    <a:pt x="3706" y="6527"/>
                    <a:pt x="3885" y="6513"/>
                    <a:pt x="4066" y="6483"/>
                  </a:cubicBezTo>
                  <a:cubicBezTo>
                    <a:pt x="5822" y="6223"/>
                    <a:pt x="7057" y="4532"/>
                    <a:pt x="6765" y="2744"/>
                  </a:cubicBezTo>
                  <a:cubicBezTo>
                    <a:pt x="6502" y="1136"/>
                    <a:pt x="5108" y="1"/>
                    <a:pt x="3530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1180350" y="1662648"/>
              <a:ext cx="2374636" cy="29"/>
            </a:xfrm>
            <a:custGeom>
              <a:avLst/>
              <a:gdLst/>
              <a:ahLst/>
              <a:cxnLst/>
              <a:rect l="l" t="t" r="r" b="b"/>
              <a:pathLst>
                <a:path w="80942" h="1" fill="none" extrusionOk="0">
                  <a:moveTo>
                    <a:pt x="80942" y="0"/>
                  </a:moveTo>
                  <a:lnTo>
                    <a:pt x="0" y="0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3216285" y="1324915"/>
              <a:ext cx="676435" cy="676435"/>
            </a:xfrm>
            <a:custGeom>
              <a:avLst/>
              <a:gdLst/>
              <a:ahLst/>
              <a:cxnLst/>
              <a:rect l="l" t="t" r="r" b="b"/>
              <a:pathLst>
                <a:path w="23057" h="23057" extrusionOk="0">
                  <a:moveTo>
                    <a:pt x="11545" y="0"/>
                  </a:moveTo>
                  <a:cubicBezTo>
                    <a:pt x="5171" y="0"/>
                    <a:pt x="0" y="5171"/>
                    <a:pt x="0" y="11512"/>
                  </a:cubicBezTo>
                  <a:cubicBezTo>
                    <a:pt x="0" y="17886"/>
                    <a:pt x="5171" y="23056"/>
                    <a:pt x="11545" y="23056"/>
                  </a:cubicBezTo>
                  <a:cubicBezTo>
                    <a:pt x="17886" y="23056"/>
                    <a:pt x="23057" y="17886"/>
                    <a:pt x="23057" y="11512"/>
                  </a:cubicBezTo>
                  <a:cubicBezTo>
                    <a:pt x="23057" y="5171"/>
                    <a:pt x="17886" y="0"/>
                    <a:pt x="11545" y="0"/>
                  </a:cubicBez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01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cxnSp>
          <p:nvCxnSpPr>
            <p:cNvPr id="93" name="Google Shape;93;p15"/>
            <p:cNvCxnSpPr/>
            <p:nvPr/>
          </p:nvCxnSpPr>
          <p:spPr>
            <a:xfrm rot="5400000">
              <a:off x="5208122" y="1663622"/>
              <a:ext cx="2718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7150" dist="19050" dir="5400000" algn="bl" rotWithShape="0">
                <a:srgbClr val="FFFFFF">
                  <a:alpha val="50000"/>
                </a:srgbClr>
              </a:outerShdw>
            </a:effectLst>
          </p:spPr>
        </p:cxnSp>
      </p:grpSp>
      <p:sp>
        <p:nvSpPr>
          <p:cNvPr id="94" name="Google Shape;94;p15"/>
          <p:cNvSpPr txBox="1"/>
          <p:nvPr/>
        </p:nvSpPr>
        <p:spPr>
          <a:xfrm>
            <a:off x="3892720" y="2713138"/>
            <a:ext cx="1480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Durante o contrato </a:t>
            </a:r>
            <a:endParaRPr sz="16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4880626" y="2053938"/>
            <a:ext cx="23901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Aumento de serviço + Renovação contratual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6" name="Google Shape;96;p15"/>
          <p:cNvCxnSpPr/>
          <p:nvPr/>
        </p:nvCxnSpPr>
        <p:spPr>
          <a:xfrm rot="5400000">
            <a:off x="5208122" y="2987822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97" name="Google Shape;97;p15"/>
          <p:cNvSpPr txBox="1"/>
          <p:nvPr/>
        </p:nvSpPr>
        <p:spPr>
          <a:xfrm>
            <a:off x="3873020" y="1388916"/>
            <a:ext cx="1519605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Começo de Contrato</a:t>
            </a:r>
            <a:endParaRPr sz="16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5372924" y="4038300"/>
            <a:ext cx="2886473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Redução de custos + Renovação Contratual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9" name="Google Shape;99;p15"/>
          <p:cNvCxnSpPr/>
          <p:nvPr/>
        </p:nvCxnSpPr>
        <p:spPr>
          <a:xfrm rot="5400000">
            <a:off x="5208122" y="4312997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0" name="Google Shape;100;p15"/>
          <p:cNvSpPr txBox="1"/>
          <p:nvPr/>
        </p:nvSpPr>
        <p:spPr>
          <a:xfrm>
            <a:off x="3373052" y="2048468"/>
            <a:ext cx="1480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Durante o contrato </a:t>
            </a:r>
          </a:p>
        </p:txBody>
      </p:sp>
      <p:sp>
        <p:nvSpPr>
          <p:cNvPr id="101" name="Google Shape;101;p15"/>
          <p:cNvSpPr txBox="1"/>
          <p:nvPr/>
        </p:nvSpPr>
        <p:spPr>
          <a:xfrm>
            <a:off x="4729899" y="3375700"/>
            <a:ext cx="3337752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Redução de custos + Renovação Contratual + Aumento de serviço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2" name="Google Shape;102;p15"/>
          <p:cNvCxnSpPr/>
          <p:nvPr/>
        </p:nvCxnSpPr>
        <p:spPr>
          <a:xfrm rot="5400000">
            <a:off x="4565097" y="3650397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3" name="Google Shape;103;p15"/>
          <p:cNvSpPr txBox="1"/>
          <p:nvPr/>
        </p:nvSpPr>
        <p:spPr>
          <a:xfrm>
            <a:off x="3216285" y="3381849"/>
            <a:ext cx="1568258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&lt; OU IGUAL A 10 MESES</a:t>
            </a:r>
            <a:endParaRPr sz="16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5415765" y="2728303"/>
            <a:ext cx="23901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Suspensão tempórária + Desconto temporário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05" name="Google Shape;105;p15"/>
          <p:cNvGrpSpPr/>
          <p:nvPr/>
        </p:nvGrpSpPr>
        <p:grpSpPr>
          <a:xfrm>
            <a:off x="1076349" y="1987003"/>
            <a:ext cx="6540003" cy="676464"/>
            <a:chOff x="1076349" y="1987003"/>
            <a:chExt cx="6540003" cy="676464"/>
          </a:xfrm>
        </p:grpSpPr>
        <p:sp>
          <p:nvSpPr>
            <p:cNvPr id="106" name="Google Shape;106;p15"/>
            <p:cNvSpPr/>
            <p:nvPr/>
          </p:nvSpPr>
          <p:spPr>
            <a:xfrm>
              <a:off x="2910969" y="2067153"/>
              <a:ext cx="4705383" cy="516164"/>
            </a:xfrm>
            <a:custGeom>
              <a:avLst/>
              <a:gdLst/>
              <a:ahLst/>
              <a:cxnLst/>
              <a:rect l="l" t="t" r="r" b="b"/>
              <a:pathLst>
                <a:path w="160388" h="17594" fill="none" extrusionOk="0">
                  <a:moveTo>
                    <a:pt x="160388" y="17593"/>
                  </a:moveTo>
                  <a:lnTo>
                    <a:pt x="1" y="17593"/>
                  </a:lnTo>
                  <a:lnTo>
                    <a:pt x="1" y="0"/>
                  </a:lnTo>
                  <a:lnTo>
                    <a:pt x="160388" y="0"/>
                  </a:lnTo>
                  <a:close/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1076349" y="2229038"/>
              <a:ext cx="207064" cy="192395"/>
            </a:xfrm>
            <a:custGeom>
              <a:avLst/>
              <a:gdLst/>
              <a:ahLst/>
              <a:cxnLst/>
              <a:rect l="l" t="t" r="r" b="b"/>
              <a:pathLst>
                <a:path w="7058" h="6558" extrusionOk="0">
                  <a:moveTo>
                    <a:pt x="3519" y="0"/>
                  </a:moveTo>
                  <a:cubicBezTo>
                    <a:pt x="3346" y="0"/>
                    <a:pt x="3170" y="14"/>
                    <a:pt x="2993" y="43"/>
                  </a:cubicBezTo>
                  <a:cubicBezTo>
                    <a:pt x="1236" y="336"/>
                    <a:pt x="1" y="2027"/>
                    <a:pt x="293" y="3815"/>
                  </a:cubicBezTo>
                  <a:cubicBezTo>
                    <a:pt x="557" y="5398"/>
                    <a:pt x="1956" y="6558"/>
                    <a:pt x="3539" y="6558"/>
                  </a:cubicBezTo>
                  <a:cubicBezTo>
                    <a:pt x="3713" y="6558"/>
                    <a:pt x="3889" y="6544"/>
                    <a:pt x="4066" y="6515"/>
                  </a:cubicBezTo>
                  <a:cubicBezTo>
                    <a:pt x="5822" y="6222"/>
                    <a:pt x="7057" y="4531"/>
                    <a:pt x="6765" y="2742"/>
                  </a:cubicBezTo>
                  <a:cubicBezTo>
                    <a:pt x="6501" y="1160"/>
                    <a:pt x="5102" y="0"/>
                    <a:pt x="3519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1180350" y="2324737"/>
              <a:ext cx="1730648" cy="29"/>
            </a:xfrm>
            <a:custGeom>
              <a:avLst/>
              <a:gdLst/>
              <a:ahLst/>
              <a:cxnLst/>
              <a:rect l="l" t="t" r="r" b="b"/>
              <a:pathLst>
                <a:path w="58991" h="1" fill="none" extrusionOk="0">
                  <a:moveTo>
                    <a:pt x="58991" y="1"/>
                  </a:moveTo>
                  <a:lnTo>
                    <a:pt x="0" y="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2573265" y="1987003"/>
              <a:ext cx="676435" cy="676464"/>
            </a:xfrm>
            <a:custGeom>
              <a:avLst/>
              <a:gdLst/>
              <a:ahLst/>
              <a:cxnLst/>
              <a:rect l="l" t="t" r="r" b="b"/>
              <a:pathLst>
                <a:path w="23057" h="23058" extrusionOk="0">
                  <a:moveTo>
                    <a:pt x="11512" y="1"/>
                  </a:moveTo>
                  <a:cubicBezTo>
                    <a:pt x="5171" y="1"/>
                    <a:pt x="0" y="5171"/>
                    <a:pt x="0" y="11513"/>
                  </a:cubicBezTo>
                  <a:cubicBezTo>
                    <a:pt x="0" y="17886"/>
                    <a:pt x="5171" y="23057"/>
                    <a:pt x="11512" y="23057"/>
                  </a:cubicBezTo>
                  <a:cubicBezTo>
                    <a:pt x="17886" y="23057"/>
                    <a:pt x="23056" y="17886"/>
                    <a:pt x="23056" y="11513"/>
                  </a:cubicBezTo>
                  <a:cubicBezTo>
                    <a:pt x="23056" y="5171"/>
                    <a:pt x="17886" y="1"/>
                    <a:pt x="11512" y="1"/>
                  </a:cubicBezTo>
                  <a:close/>
                </a:path>
              </a:pathLst>
            </a:custGeom>
            <a:solidFill>
              <a:srgbClr val="789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02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cxnSp>
          <p:nvCxnSpPr>
            <p:cNvPr id="110" name="Google Shape;110;p15"/>
            <p:cNvCxnSpPr/>
            <p:nvPr/>
          </p:nvCxnSpPr>
          <p:spPr>
            <a:xfrm rot="5400000">
              <a:off x="4682056" y="2324737"/>
              <a:ext cx="2718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7150" dist="19050" dir="5400000" algn="bl" rotWithShape="0">
                <a:srgbClr val="FFFFFF">
                  <a:alpha val="50000"/>
                </a:srgbClr>
              </a:outerShdw>
            </a:effectLst>
          </p:spPr>
        </p:cxnSp>
      </p:grpSp>
      <p:sp>
        <p:nvSpPr>
          <p:cNvPr id="47" name="Google Shape;103;p15">
            <a:extLst>
              <a:ext uri="{FF2B5EF4-FFF2-40B4-BE49-F238E27FC236}">
                <a16:creationId xmlns:a16="http://schemas.microsoft.com/office/drawing/2014/main" id="{E9F6A07B-7920-498D-88DE-19B7AA19A6C4}"/>
              </a:ext>
            </a:extLst>
          </p:cNvPr>
          <p:cNvSpPr txBox="1"/>
          <p:nvPr/>
        </p:nvSpPr>
        <p:spPr>
          <a:xfrm>
            <a:off x="224011" y="866323"/>
            <a:ext cx="1977990" cy="39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VIGÊNCIA</a:t>
            </a:r>
            <a:endParaRPr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6FE97CF7-D523-4A51-BDA4-78168DBDEF41}"/>
              </a:ext>
            </a:extLst>
          </p:cNvPr>
          <p:cNvSpPr txBox="1"/>
          <p:nvPr/>
        </p:nvSpPr>
        <p:spPr>
          <a:xfrm>
            <a:off x="3798592" y="4614223"/>
            <a:ext cx="50369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 algn="ctr">
              <a:spcBef>
                <a:spcPts val="445"/>
              </a:spcBef>
            </a:pPr>
            <a:r>
              <a:rPr lang="pt-BR" sz="800" b="1" dirty="0">
                <a:solidFill>
                  <a:schemeClr val="accent1"/>
                </a:solidFill>
                <a:latin typeface="Montserrat" panose="00000500000000000000" pitchFamily="2" charset="0"/>
                <a:ea typeface="Gadugi"/>
              </a:rPr>
              <a:t>Importante lembrar que nesse caso a redução será maior, acontece quando o consumo do cliente é muito baixo e não faz sentido entregar mais serviço se o mesmo não o utiliza.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F6E8F475-AF46-4468-8DA2-E774D496CE5D}"/>
              </a:ext>
            </a:extLst>
          </p:cNvPr>
          <p:cNvSpPr txBox="1"/>
          <p:nvPr/>
        </p:nvSpPr>
        <p:spPr>
          <a:xfrm>
            <a:off x="7424966" y="4253923"/>
            <a:ext cx="1913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accent1"/>
                </a:solidFill>
                <a:latin typeface="Montserrat" panose="00000500000000000000" pitchFamily="2" charset="0"/>
                <a:ea typeface="Gadugi"/>
              </a:rPr>
              <a:t>*</a:t>
            </a:r>
            <a:endParaRPr lang="pt-BR" dirty="0"/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68A5D52C-58FB-4CB9-8C61-73888A0962DA}"/>
              </a:ext>
            </a:extLst>
          </p:cNvPr>
          <p:cNvSpPr txBox="1"/>
          <p:nvPr/>
        </p:nvSpPr>
        <p:spPr>
          <a:xfrm>
            <a:off x="3705809" y="4582713"/>
            <a:ext cx="2200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accent1"/>
                </a:solidFill>
                <a:latin typeface="Montserrat" panose="00000500000000000000" pitchFamily="2" charset="0"/>
                <a:ea typeface="Gadugi"/>
              </a:rPr>
              <a:t>*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Google Shape;116;p16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457199" y="445025"/>
            <a:ext cx="8516679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Principais setores relacionados</a:t>
            </a:r>
            <a:endParaRPr dirty="0"/>
          </a:p>
        </p:txBody>
      </p:sp>
      <p:grpSp>
        <p:nvGrpSpPr>
          <p:cNvPr id="118" name="Google Shape;118;p16"/>
          <p:cNvGrpSpPr/>
          <p:nvPr/>
        </p:nvGrpSpPr>
        <p:grpSpPr>
          <a:xfrm>
            <a:off x="457177" y="1293094"/>
            <a:ext cx="5238712" cy="1806608"/>
            <a:chOff x="457177" y="1293094"/>
            <a:chExt cx="5238712" cy="1806608"/>
          </a:xfrm>
        </p:grpSpPr>
        <p:sp>
          <p:nvSpPr>
            <p:cNvPr id="119" name="Google Shape;119;p16"/>
            <p:cNvSpPr/>
            <p:nvPr/>
          </p:nvSpPr>
          <p:spPr>
            <a:xfrm>
              <a:off x="3447795" y="1483308"/>
              <a:ext cx="2248094" cy="1616394"/>
            </a:xfrm>
            <a:custGeom>
              <a:avLst/>
              <a:gdLst/>
              <a:ahLst/>
              <a:cxnLst/>
              <a:rect l="l" t="t" r="r" b="b"/>
              <a:pathLst>
                <a:path w="71870" h="51675" extrusionOk="0">
                  <a:moveTo>
                    <a:pt x="35935" y="1"/>
                  </a:moveTo>
                  <a:cubicBezTo>
                    <a:pt x="21724" y="1"/>
                    <a:pt x="8944" y="6049"/>
                    <a:pt x="1" y="15740"/>
                  </a:cubicBezTo>
                  <a:lnTo>
                    <a:pt x="35935" y="51674"/>
                  </a:lnTo>
                  <a:lnTo>
                    <a:pt x="71869" y="15740"/>
                  </a:lnTo>
                  <a:cubicBezTo>
                    <a:pt x="62926" y="6049"/>
                    <a:pt x="50146" y="1"/>
                    <a:pt x="35935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1590357" y="1293094"/>
              <a:ext cx="3014047" cy="177014"/>
            </a:xfrm>
            <a:custGeom>
              <a:avLst/>
              <a:gdLst/>
              <a:ahLst/>
              <a:cxnLst/>
              <a:rect l="l" t="t" r="r" b="b"/>
              <a:pathLst>
                <a:path w="96357" h="5659" fill="none" extrusionOk="0">
                  <a:moveTo>
                    <a:pt x="96357" y="5659"/>
                  </a:moveTo>
                  <a:lnTo>
                    <a:pt x="96357" y="0"/>
                  </a:lnTo>
                  <a:lnTo>
                    <a:pt x="1" y="0"/>
                  </a:lnTo>
                  <a:lnTo>
                    <a:pt x="1" y="5659"/>
                  </a:lnTo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457177" y="1470076"/>
              <a:ext cx="2266392" cy="1044721"/>
            </a:xfrm>
            <a:custGeom>
              <a:avLst/>
              <a:gdLst/>
              <a:ahLst/>
              <a:cxnLst/>
              <a:rect l="l" t="t" r="r" b="b"/>
              <a:pathLst>
                <a:path w="72455" h="33399" fill="none" extrusionOk="0">
                  <a:moveTo>
                    <a:pt x="1" y="1"/>
                  </a:moveTo>
                  <a:lnTo>
                    <a:pt x="72455" y="1"/>
                  </a:lnTo>
                  <a:lnTo>
                    <a:pt x="72455" y="33398"/>
                  </a:lnTo>
                  <a:lnTo>
                    <a:pt x="1" y="33398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122;p16"/>
          <p:cNvGrpSpPr/>
          <p:nvPr/>
        </p:nvGrpSpPr>
        <p:grpSpPr>
          <a:xfrm>
            <a:off x="4603372" y="2023451"/>
            <a:ext cx="4083104" cy="2712946"/>
            <a:chOff x="4603372" y="2023451"/>
            <a:chExt cx="4083104" cy="2712946"/>
          </a:xfrm>
        </p:grpSpPr>
        <p:sp>
          <p:nvSpPr>
            <p:cNvPr id="123" name="Google Shape;123;p16"/>
            <p:cNvSpPr/>
            <p:nvPr/>
          </p:nvSpPr>
          <p:spPr>
            <a:xfrm>
              <a:off x="4603372" y="2023451"/>
              <a:ext cx="1500408" cy="2521700"/>
            </a:xfrm>
            <a:custGeom>
              <a:avLst/>
              <a:gdLst/>
              <a:ahLst/>
              <a:cxnLst/>
              <a:rect l="l" t="t" r="r" b="b"/>
              <a:pathLst>
                <a:path w="47967" h="80617" extrusionOk="0">
                  <a:moveTo>
                    <a:pt x="36292" y="0"/>
                  </a:moveTo>
                  <a:lnTo>
                    <a:pt x="0" y="36260"/>
                  </a:lnTo>
                  <a:lnTo>
                    <a:pt x="0" y="80616"/>
                  </a:lnTo>
                  <a:cubicBezTo>
                    <a:pt x="26569" y="80096"/>
                    <a:pt x="47966" y="58406"/>
                    <a:pt x="47966" y="31707"/>
                  </a:cubicBezTo>
                  <a:cubicBezTo>
                    <a:pt x="47966" y="19610"/>
                    <a:pt x="43544" y="8521"/>
                    <a:pt x="36292" y="0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4923773" y="3537059"/>
              <a:ext cx="2629522" cy="1199338"/>
            </a:xfrm>
            <a:custGeom>
              <a:avLst/>
              <a:gdLst/>
              <a:ahLst/>
              <a:cxnLst/>
              <a:rect l="l" t="t" r="r" b="b"/>
              <a:pathLst>
                <a:path w="84064" h="38342" fill="none" extrusionOk="0">
                  <a:moveTo>
                    <a:pt x="84064" y="1"/>
                  </a:moveTo>
                  <a:lnTo>
                    <a:pt x="84064" y="38341"/>
                  </a:lnTo>
                  <a:lnTo>
                    <a:pt x="1" y="38341"/>
                  </a:lnTo>
                  <a:lnTo>
                    <a:pt x="1" y="30081"/>
                  </a:lnTo>
                </a:path>
              </a:pathLst>
            </a:custGeom>
            <a:noFill/>
            <a:ln w="19050" cap="flat" cmpd="sng">
              <a:solidFill>
                <a:srgbClr val="0097A7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6420114" y="2491368"/>
              <a:ext cx="2266361" cy="1045722"/>
            </a:xfrm>
            <a:custGeom>
              <a:avLst/>
              <a:gdLst/>
              <a:ahLst/>
              <a:cxnLst/>
              <a:rect l="l" t="t" r="r" b="b"/>
              <a:pathLst>
                <a:path w="72454" h="33431" fill="none" extrusionOk="0">
                  <a:moveTo>
                    <a:pt x="0" y="0"/>
                  </a:moveTo>
                  <a:lnTo>
                    <a:pt x="72454" y="0"/>
                  </a:lnTo>
                  <a:lnTo>
                    <a:pt x="72454" y="33431"/>
                  </a:lnTo>
                  <a:lnTo>
                    <a:pt x="0" y="33431"/>
                  </a:lnTo>
                  <a:close/>
                </a:path>
              </a:pathLst>
            </a:custGeom>
            <a:noFill/>
            <a:ln w="19050" cap="flat" cmpd="sng">
              <a:solidFill>
                <a:srgbClr val="0097A7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16"/>
          <p:cNvGrpSpPr/>
          <p:nvPr/>
        </p:nvGrpSpPr>
        <p:grpSpPr>
          <a:xfrm>
            <a:off x="457177" y="2023451"/>
            <a:ext cx="4083135" cy="2712946"/>
            <a:chOff x="457177" y="2023451"/>
            <a:chExt cx="4083135" cy="2712946"/>
          </a:xfrm>
        </p:grpSpPr>
        <p:sp>
          <p:nvSpPr>
            <p:cNvPr id="127" name="Google Shape;127;p16"/>
            <p:cNvSpPr/>
            <p:nvPr/>
          </p:nvSpPr>
          <p:spPr>
            <a:xfrm>
              <a:off x="3040905" y="2023451"/>
              <a:ext cx="1499407" cy="2521700"/>
            </a:xfrm>
            <a:custGeom>
              <a:avLst/>
              <a:gdLst/>
              <a:ahLst/>
              <a:cxnLst/>
              <a:rect l="l" t="t" r="r" b="b"/>
              <a:pathLst>
                <a:path w="47935" h="80617" extrusionOk="0">
                  <a:moveTo>
                    <a:pt x="11643" y="0"/>
                  </a:moveTo>
                  <a:cubicBezTo>
                    <a:pt x="4391" y="8521"/>
                    <a:pt x="1" y="19610"/>
                    <a:pt x="1" y="31707"/>
                  </a:cubicBezTo>
                  <a:cubicBezTo>
                    <a:pt x="1" y="58373"/>
                    <a:pt x="21366" y="80064"/>
                    <a:pt x="47935" y="80616"/>
                  </a:cubicBezTo>
                  <a:lnTo>
                    <a:pt x="47935" y="36260"/>
                  </a:lnTo>
                  <a:lnTo>
                    <a:pt x="11643" y="0"/>
                  </a:ln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1590357" y="4477993"/>
              <a:ext cx="2629553" cy="258404"/>
            </a:xfrm>
            <a:custGeom>
              <a:avLst/>
              <a:gdLst/>
              <a:ahLst/>
              <a:cxnLst/>
              <a:rect l="l" t="t" r="r" b="b"/>
              <a:pathLst>
                <a:path w="84065" h="8261" fill="none" extrusionOk="0">
                  <a:moveTo>
                    <a:pt x="1" y="2602"/>
                  </a:moveTo>
                  <a:lnTo>
                    <a:pt x="1" y="8260"/>
                  </a:lnTo>
                  <a:lnTo>
                    <a:pt x="84064" y="8260"/>
                  </a:lnTo>
                  <a:lnTo>
                    <a:pt x="84064" y="0"/>
                  </a:lnTo>
                </a:path>
              </a:pathLst>
            </a:custGeom>
            <a:noFill/>
            <a:ln w="19050" cap="flat" cmpd="sng">
              <a:solidFill>
                <a:srgbClr val="85D5E6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457177" y="3513661"/>
              <a:ext cx="2266392" cy="1045722"/>
            </a:xfrm>
            <a:custGeom>
              <a:avLst/>
              <a:gdLst/>
              <a:ahLst/>
              <a:cxnLst/>
              <a:rect l="l" t="t" r="r" b="b"/>
              <a:pathLst>
                <a:path w="72455" h="33431" fill="none" extrusionOk="0">
                  <a:moveTo>
                    <a:pt x="1" y="1"/>
                  </a:moveTo>
                  <a:lnTo>
                    <a:pt x="72455" y="1"/>
                  </a:lnTo>
                  <a:lnTo>
                    <a:pt x="72455" y="33431"/>
                  </a:lnTo>
                  <a:lnTo>
                    <a:pt x="1" y="33431"/>
                  </a:lnTo>
                  <a:close/>
                </a:path>
              </a:pathLst>
            </a:custGeom>
            <a:noFill/>
            <a:ln w="19050" cap="flat" cmpd="sng">
              <a:solidFill>
                <a:srgbClr val="85D5E6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" name="Google Shape;130;p16"/>
          <p:cNvSpPr txBox="1"/>
          <p:nvPr/>
        </p:nvSpPr>
        <p:spPr>
          <a:xfrm>
            <a:off x="457177" y="1455955"/>
            <a:ext cx="2248200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Operações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1" name="Google Shape;131;p16"/>
          <p:cNvSpPr txBox="1"/>
          <p:nvPr/>
        </p:nvSpPr>
        <p:spPr>
          <a:xfrm>
            <a:off x="456811" y="1877422"/>
            <a:ext cx="2370892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Caso o cliente necessite de urgência ou validação de viabilidade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16"/>
          <p:cNvSpPr txBox="1"/>
          <p:nvPr/>
        </p:nvSpPr>
        <p:spPr>
          <a:xfrm>
            <a:off x="457177" y="3505546"/>
            <a:ext cx="2248200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Cobrança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3" name="Google Shape;133;p16"/>
          <p:cNvSpPr txBox="1"/>
          <p:nvPr/>
        </p:nvSpPr>
        <p:spPr>
          <a:xfrm>
            <a:off x="457177" y="3910059"/>
            <a:ext cx="2248200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Faz proposta para as mensalidades em débito do cliente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16"/>
          <p:cNvSpPr txBox="1"/>
          <p:nvPr/>
        </p:nvSpPr>
        <p:spPr>
          <a:xfrm>
            <a:off x="6484100" y="2514797"/>
            <a:ext cx="2248200" cy="4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Jurídico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6484099" y="2818581"/>
            <a:ext cx="2248201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Apoio com o contrato e suas cláusulas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3874200" y="1720725"/>
            <a:ext cx="13956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163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01</a:t>
            </a:r>
            <a:endParaRPr sz="4000">
              <a:solidFill>
                <a:srgbClr val="00163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3040900" y="3003800"/>
            <a:ext cx="13956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163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02</a:t>
            </a:r>
            <a:endParaRPr sz="4000">
              <a:solidFill>
                <a:srgbClr val="00163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8" name="Google Shape;138;p16"/>
          <p:cNvSpPr txBox="1"/>
          <p:nvPr/>
        </p:nvSpPr>
        <p:spPr>
          <a:xfrm>
            <a:off x="4730513" y="3003800"/>
            <a:ext cx="13956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163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03</a:t>
            </a:r>
            <a:endParaRPr sz="4000">
              <a:solidFill>
                <a:srgbClr val="00163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Google Shape;199;p18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200" name="Google Shape;200;p18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86868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Exemplos de questionamentos que podem ser feitos pelo cliente!</a:t>
            </a:r>
            <a:endParaRPr dirty="0"/>
          </a:p>
        </p:txBody>
      </p:sp>
      <p:grpSp>
        <p:nvGrpSpPr>
          <p:cNvPr id="201" name="Google Shape;201;p18"/>
          <p:cNvGrpSpPr/>
          <p:nvPr/>
        </p:nvGrpSpPr>
        <p:grpSpPr>
          <a:xfrm>
            <a:off x="474025" y="1451685"/>
            <a:ext cx="4558226" cy="780136"/>
            <a:chOff x="457325" y="1155174"/>
            <a:chExt cx="4558226" cy="780136"/>
          </a:xfrm>
        </p:grpSpPr>
        <p:sp>
          <p:nvSpPr>
            <p:cNvPr id="202" name="Google Shape;202;p18"/>
            <p:cNvSpPr/>
            <p:nvPr/>
          </p:nvSpPr>
          <p:spPr>
            <a:xfrm>
              <a:off x="457325" y="1214850"/>
              <a:ext cx="4114633" cy="661769"/>
            </a:xfrm>
            <a:custGeom>
              <a:avLst/>
              <a:gdLst/>
              <a:ahLst/>
              <a:cxnLst/>
              <a:rect l="l" t="t" r="r" b="b"/>
              <a:pathLst>
                <a:path w="128713" h="21301" fill="none" extrusionOk="0">
                  <a:moveTo>
                    <a:pt x="0" y="0"/>
                  </a:moveTo>
                  <a:lnTo>
                    <a:pt x="128713" y="0"/>
                  </a:lnTo>
                  <a:lnTo>
                    <a:pt x="128713" y="21301"/>
                  </a:lnTo>
                  <a:lnTo>
                    <a:pt x="0" y="21301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8"/>
            <p:cNvSpPr/>
            <p:nvPr/>
          </p:nvSpPr>
          <p:spPr>
            <a:xfrm>
              <a:off x="4129475" y="1155174"/>
              <a:ext cx="886076" cy="780136"/>
            </a:xfrm>
            <a:custGeom>
              <a:avLst/>
              <a:gdLst/>
              <a:ahLst/>
              <a:cxnLst/>
              <a:rect l="l" t="t" r="r" b="b"/>
              <a:pathLst>
                <a:path w="28521" h="25111" extrusionOk="0">
                  <a:moveTo>
                    <a:pt x="14265" y="0"/>
                  </a:moveTo>
                  <a:cubicBezTo>
                    <a:pt x="12674" y="0"/>
                    <a:pt x="11057" y="304"/>
                    <a:pt x="9496" y="946"/>
                  </a:cubicBezTo>
                  <a:cubicBezTo>
                    <a:pt x="3057" y="3580"/>
                    <a:pt x="0" y="10929"/>
                    <a:pt x="2634" y="17336"/>
                  </a:cubicBezTo>
                  <a:cubicBezTo>
                    <a:pt x="4627" y="22181"/>
                    <a:pt x="9317" y="25111"/>
                    <a:pt x="14256" y="25111"/>
                  </a:cubicBezTo>
                  <a:cubicBezTo>
                    <a:pt x="15847" y="25111"/>
                    <a:pt x="17463" y="24807"/>
                    <a:pt x="19024" y="24165"/>
                  </a:cubicBezTo>
                  <a:cubicBezTo>
                    <a:pt x="25431" y="21531"/>
                    <a:pt x="28520" y="14214"/>
                    <a:pt x="25886" y="7775"/>
                  </a:cubicBezTo>
                  <a:cubicBezTo>
                    <a:pt x="23894" y="2929"/>
                    <a:pt x="19204" y="0"/>
                    <a:pt x="14265" y="0"/>
                  </a:cubicBez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 b="1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01</a:t>
              </a:r>
              <a:endParaRPr sz="30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04" name="Google Shape;204;p18"/>
          <p:cNvGrpSpPr/>
          <p:nvPr/>
        </p:nvGrpSpPr>
        <p:grpSpPr>
          <a:xfrm>
            <a:off x="4129475" y="4149292"/>
            <a:ext cx="4748711" cy="781006"/>
            <a:chOff x="4129475" y="3955723"/>
            <a:chExt cx="4557165" cy="781006"/>
          </a:xfrm>
        </p:grpSpPr>
        <p:sp>
          <p:nvSpPr>
            <p:cNvPr id="205" name="Google Shape;205;p18"/>
            <p:cNvSpPr/>
            <p:nvPr/>
          </p:nvSpPr>
          <p:spPr>
            <a:xfrm>
              <a:off x="4571975" y="4015407"/>
              <a:ext cx="4114665" cy="661769"/>
            </a:xfrm>
            <a:custGeom>
              <a:avLst/>
              <a:gdLst/>
              <a:ahLst/>
              <a:cxnLst/>
              <a:rect l="l" t="t" r="r" b="b"/>
              <a:pathLst>
                <a:path w="128714" h="21301" fill="none" extrusionOk="0">
                  <a:moveTo>
                    <a:pt x="1" y="1"/>
                  </a:moveTo>
                  <a:lnTo>
                    <a:pt x="128714" y="1"/>
                  </a:lnTo>
                  <a:lnTo>
                    <a:pt x="128714" y="21301"/>
                  </a:lnTo>
                  <a:lnTo>
                    <a:pt x="1" y="21301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8"/>
            <p:cNvSpPr/>
            <p:nvPr/>
          </p:nvSpPr>
          <p:spPr>
            <a:xfrm>
              <a:off x="4129475" y="3955723"/>
              <a:ext cx="886076" cy="781006"/>
            </a:xfrm>
            <a:custGeom>
              <a:avLst/>
              <a:gdLst/>
              <a:ahLst/>
              <a:cxnLst/>
              <a:rect l="l" t="t" r="r" b="b"/>
              <a:pathLst>
                <a:path w="28521" h="25139" extrusionOk="0">
                  <a:moveTo>
                    <a:pt x="14261" y="1"/>
                  </a:moveTo>
                  <a:cubicBezTo>
                    <a:pt x="12671" y="1"/>
                    <a:pt x="11056" y="305"/>
                    <a:pt x="9496" y="946"/>
                  </a:cubicBezTo>
                  <a:cubicBezTo>
                    <a:pt x="3057" y="3580"/>
                    <a:pt x="0" y="10930"/>
                    <a:pt x="2634" y="17336"/>
                  </a:cubicBezTo>
                  <a:cubicBezTo>
                    <a:pt x="4630" y="22189"/>
                    <a:pt x="9331" y="25138"/>
                    <a:pt x="14279" y="25138"/>
                  </a:cubicBezTo>
                  <a:cubicBezTo>
                    <a:pt x="15862" y="25138"/>
                    <a:pt x="17471" y="24836"/>
                    <a:pt x="19024" y="24198"/>
                  </a:cubicBezTo>
                  <a:cubicBezTo>
                    <a:pt x="25431" y="21563"/>
                    <a:pt x="28520" y="14214"/>
                    <a:pt x="25886" y="7808"/>
                  </a:cubicBezTo>
                  <a:cubicBezTo>
                    <a:pt x="23893" y="2936"/>
                    <a:pt x="19201" y="1"/>
                    <a:pt x="142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 b="1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04</a:t>
              </a:r>
              <a:endParaRPr sz="3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07" name="Google Shape;207;p18"/>
          <p:cNvGrpSpPr/>
          <p:nvPr/>
        </p:nvGrpSpPr>
        <p:grpSpPr>
          <a:xfrm>
            <a:off x="414875" y="3215341"/>
            <a:ext cx="4600676" cy="781006"/>
            <a:chOff x="457325" y="3021982"/>
            <a:chExt cx="4600676" cy="781006"/>
          </a:xfrm>
        </p:grpSpPr>
        <p:sp>
          <p:nvSpPr>
            <p:cNvPr id="208" name="Google Shape;208;p18"/>
            <p:cNvSpPr/>
            <p:nvPr/>
          </p:nvSpPr>
          <p:spPr>
            <a:xfrm>
              <a:off x="457325" y="3081882"/>
              <a:ext cx="4114633" cy="661769"/>
            </a:xfrm>
            <a:custGeom>
              <a:avLst/>
              <a:gdLst/>
              <a:ahLst/>
              <a:cxnLst/>
              <a:rect l="l" t="t" r="r" b="b"/>
              <a:pathLst>
                <a:path w="128713" h="21301" fill="none" extrusionOk="0">
                  <a:moveTo>
                    <a:pt x="0" y="1"/>
                  </a:moveTo>
                  <a:lnTo>
                    <a:pt x="128713" y="1"/>
                  </a:lnTo>
                  <a:lnTo>
                    <a:pt x="128713" y="21301"/>
                  </a:lnTo>
                  <a:lnTo>
                    <a:pt x="0" y="21301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4171925" y="3021982"/>
              <a:ext cx="886076" cy="781006"/>
            </a:xfrm>
            <a:custGeom>
              <a:avLst/>
              <a:gdLst/>
              <a:ahLst/>
              <a:cxnLst/>
              <a:rect l="l" t="t" r="r" b="b"/>
              <a:pathLst>
                <a:path w="28521" h="25139" extrusionOk="0">
                  <a:moveTo>
                    <a:pt x="14261" y="1"/>
                  </a:moveTo>
                  <a:cubicBezTo>
                    <a:pt x="12671" y="1"/>
                    <a:pt x="11056" y="305"/>
                    <a:pt x="9496" y="946"/>
                  </a:cubicBezTo>
                  <a:cubicBezTo>
                    <a:pt x="3057" y="3580"/>
                    <a:pt x="0" y="10930"/>
                    <a:pt x="2634" y="17336"/>
                  </a:cubicBezTo>
                  <a:cubicBezTo>
                    <a:pt x="4630" y="22189"/>
                    <a:pt x="9331" y="25138"/>
                    <a:pt x="14279" y="25138"/>
                  </a:cubicBezTo>
                  <a:cubicBezTo>
                    <a:pt x="15862" y="25138"/>
                    <a:pt x="17471" y="24836"/>
                    <a:pt x="19024" y="24197"/>
                  </a:cubicBezTo>
                  <a:cubicBezTo>
                    <a:pt x="25431" y="21531"/>
                    <a:pt x="28520" y="14214"/>
                    <a:pt x="25886" y="7808"/>
                  </a:cubicBezTo>
                  <a:cubicBezTo>
                    <a:pt x="23893" y="2936"/>
                    <a:pt x="19201" y="1"/>
                    <a:pt x="14261" y="1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 b="1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03</a:t>
              </a:r>
              <a:endParaRPr sz="3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10" name="Google Shape;210;p18"/>
          <p:cNvGrpSpPr/>
          <p:nvPr/>
        </p:nvGrpSpPr>
        <p:grpSpPr>
          <a:xfrm>
            <a:off x="4129475" y="2308962"/>
            <a:ext cx="4557165" cy="780571"/>
            <a:chOff x="4129475" y="2088690"/>
            <a:chExt cx="4557165" cy="780571"/>
          </a:xfrm>
        </p:grpSpPr>
        <p:sp>
          <p:nvSpPr>
            <p:cNvPr id="211" name="Google Shape;211;p18"/>
            <p:cNvSpPr/>
            <p:nvPr/>
          </p:nvSpPr>
          <p:spPr>
            <a:xfrm>
              <a:off x="4571975" y="2148375"/>
              <a:ext cx="4114665" cy="661769"/>
            </a:xfrm>
            <a:custGeom>
              <a:avLst/>
              <a:gdLst/>
              <a:ahLst/>
              <a:cxnLst/>
              <a:rect l="l" t="t" r="r" b="b"/>
              <a:pathLst>
                <a:path w="128714" h="21301" fill="none" extrusionOk="0">
                  <a:moveTo>
                    <a:pt x="1" y="1"/>
                  </a:moveTo>
                  <a:lnTo>
                    <a:pt x="128714" y="1"/>
                  </a:lnTo>
                  <a:lnTo>
                    <a:pt x="128714" y="21301"/>
                  </a:lnTo>
                  <a:lnTo>
                    <a:pt x="1" y="21301"/>
                  </a:lnTo>
                  <a:close/>
                </a:path>
              </a:pathLst>
            </a:custGeom>
            <a:noFill/>
            <a:ln w="19050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8"/>
            <p:cNvSpPr/>
            <p:nvPr/>
          </p:nvSpPr>
          <p:spPr>
            <a:xfrm>
              <a:off x="4129475" y="2088690"/>
              <a:ext cx="886076" cy="780571"/>
            </a:xfrm>
            <a:custGeom>
              <a:avLst/>
              <a:gdLst/>
              <a:ahLst/>
              <a:cxnLst/>
              <a:rect l="l" t="t" r="r" b="b"/>
              <a:pathLst>
                <a:path w="28521" h="25125" extrusionOk="0">
                  <a:moveTo>
                    <a:pt x="14261" y="1"/>
                  </a:moveTo>
                  <a:cubicBezTo>
                    <a:pt x="12671" y="1"/>
                    <a:pt x="11056" y="305"/>
                    <a:pt x="9496" y="946"/>
                  </a:cubicBezTo>
                  <a:cubicBezTo>
                    <a:pt x="3057" y="3580"/>
                    <a:pt x="0" y="10929"/>
                    <a:pt x="2634" y="17336"/>
                  </a:cubicBezTo>
                  <a:cubicBezTo>
                    <a:pt x="4625" y="22177"/>
                    <a:pt x="9309" y="25124"/>
                    <a:pt x="14243" y="25124"/>
                  </a:cubicBezTo>
                  <a:cubicBezTo>
                    <a:pt x="15838" y="25124"/>
                    <a:pt x="17459" y="24816"/>
                    <a:pt x="19024" y="24165"/>
                  </a:cubicBezTo>
                  <a:cubicBezTo>
                    <a:pt x="25431" y="21531"/>
                    <a:pt x="28520" y="14214"/>
                    <a:pt x="25886" y="7808"/>
                  </a:cubicBezTo>
                  <a:cubicBezTo>
                    <a:pt x="23893" y="2936"/>
                    <a:pt x="19201" y="1"/>
                    <a:pt x="14261" y="1"/>
                  </a:cubicBezTo>
                  <a:close/>
                </a:path>
              </a:pathLst>
            </a:custGeom>
            <a:solidFill>
              <a:srgbClr val="789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 b="1" dirty="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02</a:t>
              </a:r>
              <a:endParaRPr sz="30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214" name="Google Shape;214;p18"/>
          <p:cNvSpPr txBox="1"/>
          <p:nvPr/>
        </p:nvSpPr>
        <p:spPr>
          <a:xfrm>
            <a:off x="474025" y="1567553"/>
            <a:ext cx="3689547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marR="5080" algn="ctr">
              <a:lnSpc>
                <a:spcPct val="119800"/>
              </a:lnSpc>
              <a:spcBef>
                <a:spcPts val="100"/>
              </a:spcBef>
            </a:pPr>
            <a:r>
              <a:rPr lang="pt-BR" dirty="0">
                <a:solidFill>
                  <a:schemeClr val="tx1"/>
                </a:solidFill>
                <a:latin typeface="Montserrat" panose="00000500000000000000" pitchFamily="2" charset="0"/>
                <a:ea typeface="Gadugi"/>
                <a:cs typeface="+mn-lt"/>
              </a:rPr>
              <a:t>“Porque não podemos reduzir o custo com mais de 10 meses de vigência?”</a:t>
            </a:r>
          </a:p>
        </p:txBody>
      </p:sp>
      <p:sp>
        <p:nvSpPr>
          <p:cNvPr id="28" name="Google Shape;214;p18">
            <a:extLst>
              <a:ext uri="{FF2B5EF4-FFF2-40B4-BE49-F238E27FC236}">
                <a16:creationId xmlns:a16="http://schemas.microsoft.com/office/drawing/2014/main" id="{D5CCF0EC-5063-4590-AAA4-C8B7C10BB179}"/>
              </a:ext>
            </a:extLst>
          </p:cNvPr>
          <p:cNvSpPr txBox="1"/>
          <p:nvPr/>
        </p:nvSpPr>
        <p:spPr>
          <a:xfrm>
            <a:off x="4800601" y="2425047"/>
            <a:ext cx="3886039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marR="5080" algn="ctr">
              <a:lnSpc>
                <a:spcPct val="119800"/>
              </a:lnSpc>
              <a:spcBef>
                <a:spcPts val="100"/>
              </a:spcBef>
            </a:pPr>
            <a:r>
              <a:rPr lang="pt-BR" dirty="0">
                <a:solidFill>
                  <a:schemeClr val="tx1"/>
                </a:solidFill>
                <a:latin typeface="Montserrat" panose="00000500000000000000" pitchFamily="2" charset="0"/>
                <a:ea typeface="Gadugi"/>
                <a:cs typeface="+mn-lt"/>
              </a:rPr>
              <a:t>“Quero reduzir meu custo e diminuir a velocidade!”</a:t>
            </a:r>
          </a:p>
        </p:txBody>
      </p:sp>
      <p:sp>
        <p:nvSpPr>
          <p:cNvPr id="29" name="Google Shape;214;p18">
            <a:extLst>
              <a:ext uri="{FF2B5EF4-FFF2-40B4-BE49-F238E27FC236}">
                <a16:creationId xmlns:a16="http://schemas.microsoft.com/office/drawing/2014/main" id="{A9032ECB-8820-4003-BE42-5646DB7BA48B}"/>
              </a:ext>
            </a:extLst>
          </p:cNvPr>
          <p:cNvSpPr txBox="1"/>
          <p:nvPr/>
        </p:nvSpPr>
        <p:spPr>
          <a:xfrm>
            <a:off x="474024" y="3331644"/>
            <a:ext cx="3689547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marR="5080" algn="ctr">
              <a:lnSpc>
                <a:spcPct val="119800"/>
              </a:lnSpc>
              <a:spcBef>
                <a:spcPts val="100"/>
              </a:spcBef>
            </a:pPr>
            <a:r>
              <a:rPr lang="pt-BR" dirty="0">
                <a:solidFill>
                  <a:schemeClr val="tx1"/>
                </a:solidFill>
                <a:latin typeface="Montserrat" panose="00000500000000000000" pitchFamily="2" charset="0"/>
                <a:ea typeface="Gadugi"/>
                <a:cs typeface="+mn-lt"/>
              </a:rPr>
              <a:t>“Quero reduzir o custo sem aumentar o prazo contratual!”</a:t>
            </a:r>
          </a:p>
        </p:txBody>
      </p:sp>
      <p:sp>
        <p:nvSpPr>
          <p:cNvPr id="30" name="Google Shape;214;p18">
            <a:extLst>
              <a:ext uri="{FF2B5EF4-FFF2-40B4-BE49-F238E27FC236}">
                <a16:creationId xmlns:a16="http://schemas.microsoft.com/office/drawing/2014/main" id="{41D2ED69-B370-4633-B54F-38E0AB3C963F}"/>
              </a:ext>
            </a:extLst>
          </p:cNvPr>
          <p:cNvSpPr txBox="1"/>
          <p:nvPr/>
        </p:nvSpPr>
        <p:spPr>
          <a:xfrm>
            <a:off x="4896293" y="4264355"/>
            <a:ext cx="4056321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marR="5080" algn="ctr">
              <a:lnSpc>
                <a:spcPct val="119800"/>
              </a:lnSpc>
              <a:spcBef>
                <a:spcPts val="100"/>
              </a:spcBef>
            </a:pPr>
            <a:r>
              <a:rPr lang="pt-BR" dirty="0">
                <a:solidFill>
                  <a:schemeClr val="tx1"/>
                </a:solidFill>
                <a:latin typeface="Montserrat" panose="00000500000000000000" pitchFamily="2" charset="0"/>
                <a:ea typeface="Gadugi"/>
                <a:cs typeface="+mn-lt"/>
              </a:rPr>
              <a:t>“Solicito a troca do índice de I-GPM para o IPCA ou qualquer outro índice de reajuste!”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0B65A6DD-8F8E-4513-ACA6-FE907A86CD50}"/>
              </a:ext>
            </a:extLst>
          </p:cNvPr>
          <p:cNvSpPr txBox="1"/>
          <p:nvPr/>
        </p:nvSpPr>
        <p:spPr>
          <a:xfrm>
            <a:off x="4332601" y="3086530"/>
            <a:ext cx="503698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 algn="ctr">
              <a:spcBef>
                <a:spcPts val="445"/>
              </a:spcBef>
            </a:pPr>
            <a:r>
              <a:rPr lang="pt-BR" sz="800" b="1" dirty="0">
                <a:solidFill>
                  <a:schemeClr val="accent1"/>
                </a:solidFill>
                <a:latin typeface="Montserrat" panose="00000500000000000000" pitchFamily="2" charset="0"/>
                <a:ea typeface="Gadugi"/>
              </a:rPr>
              <a:t>Acontece quando você oferece mais internet do que o cliente precisa.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984A6F70-50A5-46C3-B38C-138FFF7C8F40}"/>
              </a:ext>
            </a:extLst>
          </p:cNvPr>
          <p:cNvSpPr txBox="1"/>
          <p:nvPr/>
        </p:nvSpPr>
        <p:spPr>
          <a:xfrm>
            <a:off x="7262031" y="2655037"/>
            <a:ext cx="1143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accent1"/>
                </a:solidFill>
                <a:latin typeface="Montserrat" panose="00000500000000000000" pitchFamily="2" charset="0"/>
                <a:ea typeface="Gadugi"/>
              </a:rPr>
              <a:t>*</a:t>
            </a:r>
            <a:endParaRPr lang="pt-BR" dirty="0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57D19D1-8E14-4B72-9263-57E6269BB199}"/>
              </a:ext>
            </a:extLst>
          </p:cNvPr>
          <p:cNvSpPr txBox="1"/>
          <p:nvPr/>
        </p:nvSpPr>
        <p:spPr>
          <a:xfrm>
            <a:off x="4839143" y="3062396"/>
            <a:ext cx="1143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accent1"/>
                </a:solidFill>
                <a:latin typeface="Montserrat" panose="00000500000000000000" pitchFamily="2" charset="0"/>
                <a:ea typeface="Gadugi"/>
              </a:rPr>
              <a:t>*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7"/>
          <p:cNvGrpSpPr/>
          <p:nvPr/>
        </p:nvGrpSpPr>
        <p:grpSpPr>
          <a:xfrm>
            <a:off x="7037686" y="1198625"/>
            <a:ext cx="1649069" cy="3537945"/>
            <a:chOff x="7037686" y="1198625"/>
            <a:chExt cx="1649069" cy="3537945"/>
          </a:xfrm>
        </p:grpSpPr>
        <p:sp>
          <p:nvSpPr>
            <p:cNvPr id="144" name="Google Shape;144;p17"/>
            <p:cNvSpPr/>
            <p:nvPr/>
          </p:nvSpPr>
          <p:spPr>
            <a:xfrm>
              <a:off x="7037686" y="1807357"/>
              <a:ext cx="1649069" cy="2929213"/>
            </a:xfrm>
            <a:custGeom>
              <a:avLst/>
              <a:gdLst/>
              <a:ahLst/>
              <a:cxnLst/>
              <a:rect l="l" t="t" r="r" b="b"/>
              <a:pathLst>
                <a:path w="51610" h="91674" extrusionOk="0">
                  <a:moveTo>
                    <a:pt x="5334" y="1"/>
                  </a:moveTo>
                  <a:cubicBezTo>
                    <a:pt x="2407" y="1"/>
                    <a:pt x="1" y="2407"/>
                    <a:pt x="1" y="5334"/>
                  </a:cubicBezTo>
                  <a:lnTo>
                    <a:pt x="1" y="65885"/>
                  </a:lnTo>
                  <a:cubicBezTo>
                    <a:pt x="1" y="80129"/>
                    <a:pt x="11578" y="91673"/>
                    <a:pt x="25822" y="91673"/>
                  </a:cubicBezTo>
                  <a:cubicBezTo>
                    <a:pt x="40065" y="91673"/>
                    <a:pt x="51610" y="80129"/>
                    <a:pt x="51610" y="65885"/>
                  </a:cubicBezTo>
                  <a:lnTo>
                    <a:pt x="51610" y="5334"/>
                  </a:lnTo>
                  <a:cubicBezTo>
                    <a:pt x="51610" y="2407"/>
                    <a:pt x="49203" y="1"/>
                    <a:pt x="46276" y="1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FFFFFF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7407600" y="3676578"/>
              <a:ext cx="910295" cy="802391"/>
            </a:xfrm>
            <a:custGeom>
              <a:avLst/>
              <a:gdLst/>
              <a:ahLst/>
              <a:cxnLst/>
              <a:rect l="l" t="t" r="r" b="b"/>
              <a:pathLst>
                <a:path w="28489" h="25112" extrusionOk="0">
                  <a:moveTo>
                    <a:pt x="14246" y="1"/>
                  </a:moveTo>
                  <a:cubicBezTo>
                    <a:pt x="12654" y="1"/>
                    <a:pt x="11033" y="305"/>
                    <a:pt x="9464" y="946"/>
                  </a:cubicBezTo>
                  <a:cubicBezTo>
                    <a:pt x="3058" y="3580"/>
                    <a:pt x="1" y="10930"/>
                    <a:pt x="2635" y="17336"/>
                  </a:cubicBezTo>
                  <a:cubicBezTo>
                    <a:pt x="4627" y="22182"/>
                    <a:pt x="9317" y="25111"/>
                    <a:pt x="14256" y="25111"/>
                  </a:cubicBezTo>
                  <a:cubicBezTo>
                    <a:pt x="15847" y="25111"/>
                    <a:pt x="17464" y="24807"/>
                    <a:pt x="19025" y="24165"/>
                  </a:cubicBezTo>
                  <a:cubicBezTo>
                    <a:pt x="25431" y="21531"/>
                    <a:pt x="28488" y="14214"/>
                    <a:pt x="25854" y="7775"/>
                  </a:cubicBezTo>
                  <a:cubicBezTo>
                    <a:pt x="23862" y="2930"/>
                    <a:pt x="19190" y="1"/>
                    <a:pt x="14246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150;p17"/>
            <p:cNvSpPr/>
            <p:nvPr/>
          </p:nvSpPr>
          <p:spPr>
            <a:xfrm>
              <a:off x="7367070" y="1198625"/>
              <a:ext cx="990300" cy="606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17"/>
          <p:cNvGrpSpPr/>
          <p:nvPr/>
        </p:nvGrpSpPr>
        <p:grpSpPr>
          <a:xfrm>
            <a:off x="4845233" y="1198625"/>
            <a:ext cx="1648014" cy="3537945"/>
            <a:chOff x="4845233" y="1198625"/>
            <a:chExt cx="1648014" cy="3537945"/>
          </a:xfrm>
        </p:grpSpPr>
        <p:sp>
          <p:nvSpPr>
            <p:cNvPr id="152" name="Google Shape;152;p17"/>
            <p:cNvSpPr/>
            <p:nvPr/>
          </p:nvSpPr>
          <p:spPr>
            <a:xfrm>
              <a:off x="4845233" y="1807357"/>
              <a:ext cx="1648014" cy="2929213"/>
            </a:xfrm>
            <a:custGeom>
              <a:avLst/>
              <a:gdLst/>
              <a:ahLst/>
              <a:cxnLst/>
              <a:rect l="l" t="t" r="r" b="b"/>
              <a:pathLst>
                <a:path w="51577" h="91674" extrusionOk="0">
                  <a:moveTo>
                    <a:pt x="5301" y="1"/>
                  </a:moveTo>
                  <a:cubicBezTo>
                    <a:pt x="2374" y="1"/>
                    <a:pt x="1" y="2407"/>
                    <a:pt x="1" y="5334"/>
                  </a:cubicBezTo>
                  <a:lnTo>
                    <a:pt x="1" y="65885"/>
                  </a:lnTo>
                  <a:cubicBezTo>
                    <a:pt x="1" y="80129"/>
                    <a:pt x="11545" y="91673"/>
                    <a:pt x="25789" y="91673"/>
                  </a:cubicBezTo>
                  <a:cubicBezTo>
                    <a:pt x="40032" y="91673"/>
                    <a:pt x="51577" y="80129"/>
                    <a:pt x="51577" y="65885"/>
                  </a:cubicBezTo>
                  <a:lnTo>
                    <a:pt x="51577" y="5334"/>
                  </a:lnTo>
                  <a:cubicBezTo>
                    <a:pt x="51577" y="2407"/>
                    <a:pt x="49203" y="1"/>
                    <a:pt x="46243" y="1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0097A7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5214125" y="3676578"/>
              <a:ext cx="910263" cy="802391"/>
            </a:xfrm>
            <a:custGeom>
              <a:avLst/>
              <a:gdLst/>
              <a:ahLst/>
              <a:cxnLst/>
              <a:rect l="l" t="t" r="r" b="b"/>
              <a:pathLst>
                <a:path w="28488" h="25112" extrusionOk="0">
                  <a:moveTo>
                    <a:pt x="14245" y="1"/>
                  </a:moveTo>
                  <a:cubicBezTo>
                    <a:pt x="12653" y="1"/>
                    <a:pt x="11032" y="305"/>
                    <a:pt x="9463" y="946"/>
                  </a:cubicBezTo>
                  <a:cubicBezTo>
                    <a:pt x="3057" y="3580"/>
                    <a:pt x="0" y="10930"/>
                    <a:pt x="2634" y="17336"/>
                  </a:cubicBezTo>
                  <a:cubicBezTo>
                    <a:pt x="4626" y="22182"/>
                    <a:pt x="9298" y="25111"/>
                    <a:pt x="14242" y="25111"/>
                  </a:cubicBezTo>
                  <a:cubicBezTo>
                    <a:pt x="15834" y="25111"/>
                    <a:pt x="17455" y="24807"/>
                    <a:pt x="19024" y="24165"/>
                  </a:cubicBezTo>
                  <a:cubicBezTo>
                    <a:pt x="25430" y="21531"/>
                    <a:pt x="28487" y="14214"/>
                    <a:pt x="25853" y="7775"/>
                  </a:cubicBezTo>
                  <a:cubicBezTo>
                    <a:pt x="23861" y="2930"/>
                    <a:pt x="19190" y="1"/>
                    <a:pt x="14245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7"/>
            <p:cNvSpPr/>
            <p:nvPr/>
          </p:nvSpPr>
          <p:spPr>
            <a:xfrm>
              <a:off x="5173567" y="1198625"/>
              <a:ext cx="990300" cy="606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157;p17"/>
          <p:cNvGrpSpPr/>
          <p:nvPr/>
        </p:nvGrpSpPr>
        <p:grpSpPr>
          <a:xfrm>
            <a:off x="457196" y="1198625"/>
            <a:ext cx="1649037" cy="3537945"/>
            <a:chOff x="457196" y="1198625"/>
            <a:chExt cx="1649037" cy="3537945"/>
          </a:xfrm>
        </p:grpSpPr>
        <p:sp>
          <p:nvSpPr>
            <p:cNvPr id="158" name="Google Shape;158;p17"/>
            <p:cNvSpPr/>
            <p:nvPr/>
          </p:nvSpPr>
          <p:spPr>
            <a:xfrm>
              <a:off x="457196" y="1807357"/>
              <a:ext cx="1649037" cy="2929213"/>
            </a:xfrm>
            <a:custGeom>
              <a:avLst/>
              <a:gdLst/>
              <a:ahLst/>
              <a:cxnLst/>
              <a:rect l="l" t="t" r="r" b="b"/>
              <a:pathLst>
                <a:path w="51609" h="91674" extrusionOk="0">
                  <a:moveTo>
                    <a:pt x="5333" y="1"/>
                  </a:moveTo>
                  <a:cubicBezTo>
                    <a:pt x="2407" y="1"/>
                    <a:pt x="0" y="2407"/>
                    <a:pt x="0" y="5334"/>
                  </a:cubicBezTo>
                  <a:lnTo>
                    <a:pt x="0" y="65885"/>
                  </a:lnTo>
                  <a:cubicBezTo>
                    <a:pt x="0" y="80129"/>
                    <a:pt x="11577" y="91673"/>
                    <a:pt x="25821" y="91673"/>
                  </a:cubicBezTo>
                  <a:cubicBezTo>
                    <a:pt x="40064" y="91673"/>
                    <a:pt x="51609" y="80129"/>
                    <a:pt x="51609" y="65885"/>
                  </a:cubicBezTo>
                  <a:lnTo>
                    <a:pt x="51609" y="5334"/>
                  </a:lnTo>
                  <a:cubicBezTo>
                    <a:pt x="51609" y="2407"/>
                    <a:pt x="49235" y="1"/>
                    <a:pt x="46308" y="1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85D5E6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826056" y="3676578"/>
              <a:ext cx="911317" cy="802807"/>
            </a:xfrm>
            <a:custGeom>
              <a:avLst/>
              <a:gdLst/>
              <a:ahLst/>
              <a:cxnLst/>
              <a:rect l="l" t="t" r="r" b="b"/>
              <a:pathLst>
                <a:path w="28521" h="25125" extrusionOk="0">
                  <a:moveTo>
                    <a:pt x="14265" y="1"/>
                  </a:moveTo>
                  <a:cubicBezTo>
                    <a:pt x="12674" y="1"/>
                    <a:pt x="11057" y="305"/>
                    <a:pt x="9496" y="946"/>
                  </a:cubicBezTo>
                  <a:cubicBezTo>
                    <a:pt x="3090" y="3580"/>
                    <a:pt x="1" y="10930"/>
                    <a:pt x="2667" y="17336"/>
                  </a:cubicBezTo>
                  <a:cubicBezTo>
                    <a:pt x="4658" y="22178"/>
                    <a:pt x="9323" y="25125"/>
                    <a:pt x="14262" y="25125"/>
                  </a:cubicBezTo>
                  <a:cubicBezTo>
                    <a:pt x="15859" y="25125"/>
                    <a:pt x="17484" y="24817"/>
                    <a:pt x="19057" y="24165"/>
                  </a:cubicBezTo>
                  <a:cubicBezTo>
                    <a:pt x="25463" y="21531"/>
                    <a:pt x="28520" y="14214"/>
                    <a:pt x="25886" y="7775"/>
                  </a:cubicBezTo>
                  <a:cubicBezTo>
                    <a:pt x="23894" y="2930"/>
                    <a:pt x="19204" y="1"/>
                    <a:pt x="14265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163;p17"/>
            <p:cNvSpPr/>
            <p:nvPr/>
          </p:nvSpPr>
          <p:spPr>
            <a:xfrm>
              <a:off x="786560" y="1198625"/>
              <a:ext cx="990300" cy="606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" name="Google Shape;164;p17"/>
          <p:cNvGrpSpPr/>
          <p:nvPr/>
        </p:nvGrpSpPr>
        <p:grpSpPr>
          <a:xfrm>
            <a:off x="2651726" y="1198625"/>
            <a:ext cx="1648014" cy="3537945"/>
            <a:chOff x="2651726" y="1198625"/>
            <a:chExt cx="1648014" cy="3537945"/>
          </a:xfrm>
        </p:grpSpPr>
        <p:sp>
          <p:nvSpPr>
            <p:cNvPr id="165" name="Google Shape;165;p17"/>
            <p:cNvSpPr/>
            <p:nvPr/>
          </p:nvSpPr>
          <p:spPr>
            <a:xfrm>
              <a:off x="2651726" y="1807357"/>
              <a:ext cx="1648014" cy="2929213"/>
            </a:xfrm>
            <a:custGeom>
              <a:avLst/>
              <a:gdLst/>
              <a:ahLst/>
              <a:cxnLst/>
              <a:rect l="l" t="t" r="r" b="b"/>
              <a:pathLst>
                <a:path w="51577" h="91674" extrusionOk="0">
                  <a:moveTo>
                    <a:pt x="5301" y="1"/>
                  </a:moveTo>
                  <a:cubicBezTo>
                    <a:pt x="2375" y="1"/>
                    <a:pt x="1" y="2407"/>
                    <a:pt x="1" y="5334"/>
                  </a:cubicBezTo>
                  <a:lnTo>
                    <a:pt x="1" y="65885"/>
                  </a:lnTo>
                  <a:cubicBezTo>
                    <a:pt x="1" y="80129"/>
                    <a:pt x="11545" y="91673"/>
                    <a:pt x="25789" y="91673"/>
                  </a:cubicBezTo>
                  <a:cubicBezTo>
                    <a:pt x="40032" y="91673"/>
                    <a:pt x="51577" y="80129"/>
                    <a:pt x="51577" y="65885"/>
                  </a:cubicBezTo>
                  <a:lnTo>
                    <a:pt x="51577" y="5334"/>
                  </a:lnTo>
                  <a:cubicBezTo>
                    <a:pt x="51577" y="2407"/>
                    <a:pt x="49203" y="1"/>
                    <a:pt x="46244" y="1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78909C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7"/>
            <p:cNvSpPr/>
            <p:nvPr/>
          </p:nvSpPr>
          <p:spPr>
            <a:xfrm>
              <a:off x="3023158" y="3723324"/>
              <a:ext cx="910263" cy="802391"/>
            </a:xfrm>
            <a:custGeom>
              <a:avLst/>
              <a:gdLst/>
              <a:ahLst/>
              <a:cxnLst/>
              <a:rect l="l" t="t" r="r" b="b"/>
              <a:pathLst>
                <a:path w="28488" h="25112" extrusionOk="0">
                  <a:moveTo>
                    <a:pt x="14232" y="1"/>
                  </a:moveTo>
                  <a:cubicBezTo>
                    <a:pt x="12641" y="1"/>
                    <a:pt x="11024" y="305"/>
                    <a:pt x="9463" y="946"/>
                  </a:cubicBezTo>
                  <a:cubicBezTo>
                    <a:pt x="3057" y="3580"/>
                    <a:pt x="0" y="10930"/>
                    <a:pt x="2634" y="17336"/>
                  </a:cubicBezTo>
                  <a:cubicBezTo>
                    <a:pt x="4626" y="22182"/>
                    <a:pt x="9298" y="25111"/>
                    <a:pt x="14242" y="25111"/>
                  </a:cubicBezTo>
                  <a:cubicBezTo>
                    <a:pt x="15834" y="25111"/>
                    <a:pt x="17455" y="24807"/>
                    <a:pt x="19024" y="24165"/>
                  </a:cubicBezTo>
                  <a:cubicBezTo>
                    <a:pt x="25430" y="21531"/>
                    <a:pt x="28487" y="14214"/>
                    <a:pt x="25853" y="7775"/>
                  </a:cubicBezTo>
                  <a:cubicBezTo>
                    <a:pt x="23861" y="2930"/>
                    <a:pt x="19171" y="1"/>
                    <a:pt x="14232" y="1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2980063" y="1198625"/>
              <a:ext cx="990300" cy="606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72" name="Google Shape;172;p17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73" name="Google Shape;173;p17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Principais argumentos que utilizamos!</a:t>
            </a:r>
            <a:endParaRPr dirty="0"/>
          </a:p>
        </p:txBody>
      </p:sp>
      <p:grpSp>
        <p:nvGrpSpPr>
          <p:cNvPr id="174" name="Google Shape;174;p17"/>
          <p:cNvGrpSpPr/>
          <p:nvPr/>
        </p:nvGrpSpPr>
        <p:grpSpPr>
          <a:xfrm>
            <a:off x="2106201" y="2782707"/>
            <a:ext cx="544535" cy="209321"/>
            <a:chOff x="2106201" y="2782707"/>
            <a:chExt cx="544535" cy="209321"/>
          </a:xfrm>
        </p:grpSpPr>
        <p:sp>
          <p:nvSpPr>
            <p:cNvPr id="175" name="Google Shape;175;p17"/>
            <p:cNvSpPr/>
            <p:nvPr/>
          </p:nvSpPr>
          <p:spPr>
            <a:xfrm>
              <a:off x="2266219" y="2782707"/>
              <a:ext cx="224498" cy="209321"/>
            </a:xfrm>
            <a:custGeom>
              <a:avLst/>
              <a:gdLst/>
              <a:ahLst/>
              <a:cxnLst/>
              <a:rect l="l" t="t" r="r" b="b"/>
              <a:pathLst>
                <a:path w="7026" h="6551" extrusionOk="0">
                  <a:moveTo>
                    <a:pt x="3497" y="0"/>
                  </a:moveTo>
                  <a:cubicBezTo>
                    <a:pt x="1924" y="0"/>
                    <a:pt x="557" y="1135"/>
                    <a:pt x="293" y="2743"/>
                  </a:cubicBezTo>
                  <a:cubicBezTo>
                    <a:pt x="1" y="4532"/>
                    <a:pt x="1204" y="6223"/>
                    <a:pt x="2993" y="6515"/>
                  </a:cubicBezTo>
                  <a:cubicBezTo>
                    <a:pt x="3156" y="6539"/>
                    <a:pt x="3318" y="6551"/>
                    <a:pt x="3479" y="6551"/>
                  </a:cubicBezTo>
                  <a:cubicBezTo>
                    <a:pt x="5073" y="6551"/>
                    <a:pt x="6466" y="5409"/>
                    <a:pt x="6732" y="3784"/>
                  </a:cubicBezTo>
                  <a:cubicBezTo>
                    <a:pt x="7025" y="2028"/>
                    <a:pt x="5822" y="337"/>
                    <a:pt x="4033" y="44"/>
                  </a:cubicBezTo>
                  <a:cubicBezTo>
                    <a:pt x="3853" y="14"/>
                    <a:pt x="3674" y="0"/>
                    <a:pt x="3497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7"/>
            <p:cNvSpPr/>
            <p:nvPr/>
          </p:nvSpPr>
          <p:spPr>
            <a:xfrm>
              <a:off x="2106201" y="2886968"/>
              <a:ext cx="544535" cy="32"/>
            </a:xfrm>
            <a:custGeom>
              <a:avLst/>
              <a:gdLst/>
              <a:ahLst/>
              <a:cxnLst/>
              <a:rect l="l" t="t" r="r" b="b"/>
              <a:pathLst>
                <a:path w="17042" h="1" fill="none" extrusionOk="0">
                  <a:moveTo>
                    <a:pt x="1" y="0"/>
                  </a:moveTo>
                  <a:lnTo>
                    <a:pt x="17041" y="0"/>
                  </a:lnTo>
                </a:path>
              </a:pathLst>
            </a:custGeom>
            <a:noFill/>
            <a:ln w="1057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" name="Google Shape;177;p17"/>
          <p:cNvGrpSpPr/>
          <p:nvPr/>
        </p:nvGrpSpPr>
        <p:grpSpPr>
          <a:xfrm>
            <a:off x="6493215" y="2782739"/>
            <a:ext cx="545557" cy="209544"/>
            <a:chOff x="6493215" y="2782739"/>
            <a:chExt cx="545557" cy="209544"/>
          </a:xfrm>
        </p:grpSpPr>
        <p:sp>
          <p:nvSpPr>
            <p:cNvPr id="178" name="Google Shape;178;p17"/>
            <p:cNvSpPr/>
            <p:nvPr/>
          </p:nvSpPr>
          <p:spPr>
            <a:xfrm>
              <a:off x="6653233" y="2782739"/>
              <a:ext cx="224466" cy="209544"/>
            </a:xfrm>
            <a:custGeom>
              <a:avLst/>
              <a:gdLst/>
              <a:ahLst/>
              <a:cxnLst/>
              <a:rect l="l" t="t" r="r" b="b"/>
              <a:pathLst>
                <a:path w="7025" h="6558" extrusionOk="0">
                  <a:moveTo>
                    <a:pt x="3507" y="0"/>
                  </a:moveTo>
                  <a:cubicBezTo>
                    <a:pt x="1930" y="0"/>
                    <a:pt x="557" y="1160"/>
                    <a:pt x="293" y="2742"/>
                  </a:cubicBezTo>
                  <a:cubicBezTo>
                    <a:pt x="1" y="4531"/>
                    <a:pt x="1204" y="6222"/>
                    <a:pt x="2993" y="6514"/>
                  </a:cubicBezTo>
                  <a:cubicBezTo>
                    <a:pt x="3170" y="6543"/>
                    <a:pt x="3345" y="6557"/>
                    <a:pt x="3519" y="6557"/>
                  </a:cubicBezTo>
                  <a:cubicBezTo>
                    <a:pt x="5096" y="6557"/>
                    <a:pt x="6469" y="5398"/>
                    <a:pt x="6732" y="3815"/>
                  </a:cubicBezTo>
                  <a:cubicBezTo>
                    <a:pt x="7025" y="2027"/>
                    <a:pt x="5822" y="336"/>
                    <a:pt x="4033" y="43"/>
                  </a:cubicBezTo>
                  <a:cubicBezTo>
                    <a:pt x="3856" y="14"/>
                    <a:pt x="3680" y="0"/>
                    <a:pt x="3507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6493215" y="2886968"/>
              <a:ext cx="545557" cy="32"/>
            </a:xfrm>
            <a:custGeom>
              <a:avLst/>
              <a:gdLst/>
              <a:ahLst/>
              <a:cxnLst/>
              <a:rect l="l" t="t" r="r" b="b"/>
              <a:pathLst>
                <a:path w="17074" h="1" fill="none" extrusionOk="0">
                  <a:moveTo>
                    <a:pt x="1" y="0"/>
                  </a:moveTo>
                  <a:lnTo>
                    <a:pt x="17073" y="0"/>
                  </a:lnTo>
                </a:path>
              </a:pathLst>
            </a:custGeom>
            <a:noFill/>
            <a:ln w="1057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" name="Google Shape;180;p17"/>
          <p:cNvGrpSpPr/>
          <p:nvPr/>
        </p:nvGrpSpPr>
        <p:grpSpPr>
          <a:xfrm>
            <a:off x="4299708" y="2782707"/>
            <a:ext cx="545557" cy="209321"/>
            <a:chOff x="4299708" y="2782707"/>
            <a:chExt cx="545557" cy="209321"/>
          </a:xfrm>
        </p:grpSpPr>
        <p:sp>
          <p:nvSpPr>
            <p:cNvPr id="181" name="Google Shape;181;p17"/>
            <p:cNvSpPr/>
            <p:nvPr/>
          </p:nvSpPr>
          <p:spPr>
            <a:xfrm>
              <a:off x="4459726" y="2782707"/>
              <a:ext cx="224466" cy="209321"/>
            </a:xfrm>
            <a:custGeom>
              <a:avLst/>
              <a:gdLst/>
              <a:ahLst/>
              <a:cxnLst/>
              <a:rect l="l" t="t" r="r" b="b"/>
              <a:pathLst>
                <a:path w="7025" h="6551" extrusionOk="0">
                  <a:moveTo>
                    <a:pt x="3497" y="0"/>
                  </a:moveTo>
                  <a:cubicBezTo>
                    <a:pt x="1924" y="0"/>
                    <a:pt x="557" y="1135"/>
                    <a:pt x="293" y="2743"/>
                  </a:cubicBezTo>
                  <a:cubicBezTo>
                    <a:pt x="1" y="4532"/>
                    <a:pt x="1204" y="6223"/>
                    <a:pt x="2993" y="6515"/>
                  </a:cubicBezTo>
                  <a:cubicBezTo>
                    <a:pt x="3156" y="6539"/>
                    <a:pt x="3319" y="6551"/>
                    <a:pt x="3479" y="6551"/>
                  </a:cubicBezTo>
                  <a:cubicBezTo>
                    <a:pt x="5073" y="6551"/>
                    <a:pt x="6466" y="5412"/>
                    <a:pt x="6732" y="3816"/>
                  </a:cubicBezTo>
                  <a:cubicBezTo>
                    <a:pt x="7025" y="2028"/>
                    <a:pt x="5822" y="337"/>
                    <a:pt x="4033" y="44"/>
                  </a:cubicBezTo>
                  <a:cubicBezTo>
                    <a:pt x="3853" y="14"/>
                    <a:pt x="3673" y="0"/>
                    <a:pt x="3497" y="0"/>
                  </a:cubicBezTo>
                  <a:close/>
                </a:path>
              </a:pathLst>
            </a:custGeom>
            <a:solidFill>
              <a:srgbClr val="FFAB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4299708" y="2886968"/>
              <a:ext cx="545557" cy="32"/>
            </a:xfrm>
            <a:custGeom>
              <a:avLst/>
              <a:gdLst/>
              <a:ahLst/>
              <a:cxnLst/>
              <a:rect l="l" t="t" r="r" b="b"/>
              <a:pathLst>
                <a:path w="17074" h="1" fill="none" extrusionOk="0">
                  <a:moveTo>
                    <a:pt x="1" y="0"/>
                  </a:moveTo>
                  <a:lnTo>
                    <a:pt x="17074" y="0"/>
                  </a:lnTo>
                </a:path>
              </a:pathLst>
            </a:custGeom>
            <a:noFill/>
            <a:ln w="1057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183;p17"/>
          <p:cNvSpPr txBox="1"/>
          <p:nvPr/>
        </p:nvSpPr>
        <p:spPr>
          <a:xfrm>
            <a:off x="584450" y="1287650"/>
            <a:ext cx="13956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01</a:t>
            </a:r>
            <a:endParaRPr sz="2800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4" name="Google Shape;184;p17"/>
          <p:cNvSpPr txBox="1"/>
          <p:nvPr/>
        </p:nvSpPr>
        <p:spPr>
          <a:xfrm>
            <a:off x="2777928" y="1287650"/>
            <a:ext cx="13956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02</a:t>
            </a:r>
            <a:endParaRPr sz="2800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5" name="Google Shape;185;p17"/>
          <p:cNvSpPr txBox="1"/>
          <p:nvPr/>
        </p:nvSpPr>
        <p:spPr>
          <a:xfrm>
            <a:off x="4970919" y="1287650"/>
            <a:ext cx="13956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03</a:t>
            </a:r>
            <a:endParaRPr sz="2800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6" name="Google Shape;186;p17"/>
          <p:cNvSpPr txBox="1"/>
          <p:nvPr/>
        </p:nvSpPr>
        <p:spPr>
          <a:xfrm>
            <a:off x="7164412" y="1287650"/>
            <a:ext cx="13956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04</a:t>
            </a:r>
            <a:endParaRPr sz="2800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7" name="Google Shape;187;p17"/>
          <p:cNvSpPr txBox="1"/>
          <p:nvPr/>
        </p:nvSpPr>
        <p:spPr>
          <a:xfrm>
            <a:off x="457199" y="2256875"/>
            <a:ext cx="16491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Payback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88" name="Google Shape;188;p17"/>
          <p:cNvSpPr txBox="1"/>
          <p:nvPr/>
        </p:nvSpPr>
        <p:spPr>
          <a:xfrm>
            <a:off x="457202" y="2763100"/>
            <a:ext cx="1649100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Investimento prévio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9" name="Google Shape;189;p17"/>
          <p:cNvSpPr txBox="1"/>
          <p:nvPr/>
        </p:nvSpPr>
        <p:spPr>
          <a:xfrm>
            <a:off x="2649599" y="2256875"/>
            <a:ext cx="1648014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Bônus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90" name="Google Shape;190;p17"/>
          <p:cNvSpPr txBox="1"/>
          <p:nvPr/>
        </p:nvSpPr>
        <p:spPr>
          <a:xfrm>
            <a:off x="4768108" y="2246200"/>
            <a:ext cx="1801216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1" algn="ctr"/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Parceria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91" name="Google Shape;191;p17"/>
          <p:cNvSpPr txBox="1"/>
          <p:nvPr/>
        </p:nvSpPr>
        <p:spPr>
          <a:xfrm>
            <a:off x="4843112" y="2627729"/>
            <a:ext cx="1651207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Ajuda no fluxo de caixa e não cobrança da multa</a:t>
            </a:r>
          </a:p>
        </p:txBody>
      </p:sp>
      <p:sp>
        <p:nvSpPr>
          <p:cNvPr id="192" name="Google Shape;192;p17"/>
          <p:cNvSpPr txBox="1"/>
          <p:nvPr/>
        </p:nvSpPr>
        <p:spPr>
          <a:xfrm>
            <a:off x="6984480" y="2256875"/>
            <a:ext cx="1755464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Índice I-GPM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93" name="Google Shape;193;p17"/>
          <p:cNvSpPr txBox="1"/>
          <p:nvPr/>
        </p:nvSpPr>
        <p:spPr>
          <a:xfrm>
            <a:off x="7037664" y="2763100"/>
            <a:ext cx="1649100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Fornecedores utilizam esse índice também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4" name="Google Shape;194;p17"/>
          <p:cNvSpPr txBox="1"/>
          <p:nvPr/>
        </p:nvSpPr>
        <p:spPr>
          <a:xfrm>
            <a:off x="2649599" y="2763100"/>
            <a:ext cx="1649103" cy="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Situação especial para o cliente</a:t>
            </a:r>
            <a:endParaRPr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ráfico 55" descr="Moedas estrutura de tópicos">
            <a:extLst>
              <a:ext uri="{FF2B5EF4-FFF2-40B4-BE49-F238E27FC236}">
                <a16:creationId xmlns:a16="http://schemas.microsoft.com/office/drawing/2014/main" id="{5C24FC7A-9856-4F0D-A32C-5FA8B044D8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8617" y="3769784"/>
            <a:ext cx="589859" cy="589859"/>
          </a:xfrm>
          <a:prstGeom prst="rect">
            <a:avLst/>
          </a:prstGeom>
        </p:spPr>
      </p:pic>
      <p:pic>
        <p:nvPicPr>
          <p:cNvPr id="7" name="Gráfico 6" descr="Crianças estrutura de tópicos">
            <a:extLst>
              <a:ext uri="{FF2B5EF4-FFF2-40B4-BE49-F238E27FC236}">
                <a16:creationId xmlns:a16="http://schemas.microsoft.com/office/drawing/2014/main" id="{F07D1446-957E-425D-BDDE-D16A2D33A4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95089" y="3765621"/>
            <a:ext cx="771836" cy="771836"/>
          </a:xfrm>
          <a:prstGeom prst="rect">
            <a:avLst/>
          </a:prstGeom>
        </p:spPr>
      </p:pic>
      <p:pic>
        <p:nvPicPr>
          <p:cNvPr id="11" name="Gráfico 10" descr="Dinheiro voador estrutura de tópicos">
            <a:extLst>
              <a:ext uri="{FF2B5EF4-FFF2-40B4-BE49-F238E27FC236}">
                <a16:creationId xmlns:a16="http://schemas.microsoft.com/office/drawing/2014/main" id="{8E74A1C8-F715-4719-9053-08DE4600ED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8450" y="3770059"/>
            <a:ext cx="620532" cy="620532"/>
          </a:xfrm>
          <a:prstGeom prst="rect">
            <a:avLst/>
          </a:prstGeom>
        </p:spPr>
      </p:pic>
      <p:pic>
        <p:nvPicPr>
          <p:cNvPr id="13" name="Gráfico 12" descr="Sinal estrutura de tópicos">
            <a:extLst>
              <a:ext uri="{FF2B5EF4-FFF2-40B4-BE49-F238E27FC236}">
                <a16:creationId xmlns:a16="http://schemas.microsoft.com/office/drawing/2014/main" id="{354A5A0F-803C-4FB8-9F21-C7B776D76DB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524108" y="3723324"/>
            <a:ext cx="652145" cy="6521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0" name="Google Shape;990;p41"/>
          <p:cNvCxnSpPr/>
          <p:nvPr/>
        </p:nvCxnSpPr>
        <p:spPr>
          <a:xfrm>
            <a:off x="474025" y="414025"/>
            <a:ext cx="49383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991" name="Google Shape;991;p41"/>
          <p:cNvSpPr txBox="1">
            <a:spLocks noGrp="1"/>
          </p:cNvSpPr>
          <p:nvPr>
            <p:ph type="title"/>
          </p:nvPr>
        </p:nvSpPr>
        <p:spPr>
          <a:xfrm>
            <a:off x="457200" y="445025"/>
            <a:ext cx="79974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Qualquer tratativa pode ter sua excessão!</a:t>
            </a:r>
            <a:endParaRPr dirty="0"/>
          </a:p>
        </p:txBody>
      </p:sp>
      <p:grpSp>
        <p:nvGrpSpPr>
          <p:cNvPr id="992" name="Google Shape;992;p41"/>
          <p:cNvGrpSpPr/>
          <p:nvPr/>
        </p:nvGrpSpPr>
        <p:grpSpPr>
          <a:xfrm>
            <a:off x="201587" y="1142873"/>
            <a:ext cx="8740825" cy="3097779"/>
            <a:chOff x="201575" y="1405562"/>
            <a:chExt cx="8740825" cy="3097779"/>
          </a:xfrm>
        </p:grpSpPr>
        <p:sp>
          <p:nvSpPr>
            <p:cNvPr id="993" name="Google Shape;993;p41"/>
            <p:cNvSpPr/>
            <p:nvPr/>
          </p:nvSpPr>
          <p:spPr>
            <a:xfrm>
              <a:off x="1771685" y="1782900"/>
              <a:ext cx="1335218" cy="2310707"/>
            </a:xfrm>
            <a:custGeom>
              <a:avLst/>
              <a:gdLst/>
              <a:ahLst/>
              <a:cxnLst/>
              <a:rect l="l" t="t" r="r" b="b"/>
              <a:pathLst>
                <a:path w="34699" h="68032" fill="none" extrusionOk="0">
                  <a:moveTo>
                    <a:pt x="0" y="1"/>
                  </a:moveTo>
                  <a:lnTo>
                    <a:pt x="14959" y="1"/>
                  </a:lnTo>
                  <a:lnTo>
                    <a:pt x="14959" y="68031"/>
                  </a:lnTo>
                  <a:lnTo>
                    <a:pt x="34698" y="6803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1"/>
            <p:cNvSpPr/>
            <p:nvPr/>
          </p:nvSpPr>
          <p:spPr>
            <a:xfrm>
              <a:off x="6037064" y="1782900"/>
              <a:ext cx="1335218" cy="2310707"/>
            </a:xfrm>
            <a:custGeom>
              <a:avLst/>
              <a:gdLst/>
              <a:ahLst/>
              <a:cxnLst/>
              <a:rect l="l" t="t" r="r" b="b"/>
              <a:pathLst>
                <a:path w="34699" h="68032" fill="none" extrusionOk="0">
                  <a:moveTo>
                    <a:pt x="0" y="1"/>
                  </a:moveTo>
                  <a:lnTo>
                    <a:pt x="14959" y="1"/>
                  </a:lnTo>
                  <a:lnTo>
                    <a:pt x="14959" y="68031"/>
                  </a:lnTo>
                  <a:lnTo>
                    <a:pt x="34698" y="6803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1"/>
            <p:cNvSpPr/>
            <p:nvPr/>
          </p:nvSpPr>
          <p:spPr>
            <a:xfrm flipH="1">
              <a:off x="3904702" y="1782900"/>
              <a:ext cx="1335218" cy="2310707"/>
            </a:xfrm>
            <a:custGeom>
              <a:avLst/>
              <a:gdLst/>
              <a:ahLst/>
              <a:cxnLst/>
              <a:rect l="l" t="t" r="r" b="b"/>
              <a:pathLst>
                <a:path w="34699" h="68032" fill="none" extrusionOk="0">
                  <a:moveTo>
                    <a:pt x="0" y="1"/>
                  </a:moveTo>
                  <a:lnTo>
                    <a:pt x="14959" y="1"/>
                  </a:lnTo>
                  <a:lnTo>
                    <a:pt x="14959" y="68031"/>
                  </a:lnTo>
                  <a:lnTo>
                    <a:pt x="34698" y="68031"/>
                  </a:lnTo>
                </a:path>
              </a:pathLst>
            </a:custGeom>
            <a:noFill/>
            <a:ln w="20325" cap="flat" cmpd="sng">
              <a:solidFill>
                <a:srgbClr val="FFAB40"/>
              </a:solidFill>
              <a:prstDash val="solid"/>
              <a:miter lim="32519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1"/>
            <p:cNvSpPr/>
            <p:nvPr/>
          </p:nvSpPr>
          <p:spPr>
            <a:xfrm>
              <a:off x="5210417" y="1405562"/>
              <a:ext cx="856150" cy="856929"/>
            </a:xfrm>
            <a:custGeom>
              <a:avLst/>
              <a:gdLst/>
              <a:ahLst/>
              <a:cxnLst/>
              <a:rect l="l" t="t" r="r" b="b"/>
              <a:pathLst>
                <a:path w="41886" h="41919" extrusionOk="0">
                  <a:moveTo>
                    <a:pt x="20943" y="1"/>
                  </a:moveTo>
                  <a:cubicBezTo>
                    <a:pt x="9366" y="1"/>
                    <a:pt x="0" y="9399"/>
                    <a:pt x="0" y="20944"/>
                  </a:cubicBezTo>
                  <a:cubicBezTo>
                    <a:pt x="0" y="32521"/>
                    <a:pt x="9366" y="41919"/>
                    <a:pt x="20943" y="41919"/>
                  </a:cubicBezTo>
                  <a:cubicBezTo>
                    <a:pt x="32488" y="41919"/>
                    <a:pt x="41886" y="32521"/>
                    <a:pt x="41886" y="20944"/>
                  </a:cubicBezTo>
                  <a:cubicBezTo>
                    <a:pt x="41886" y="9399"/>
                    <a:pt x="32488" y="1"/>
                    <a:pt x="20943" y="1"/>
                  </a:cubicBezTo>
                  <a:close/>
                </a:path>
              </a:pathLst>
            </a:custGeom>
            <a:solidFill>
              <a:srgbClr val="7890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03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7" name="Google Shape;997;p41"/>
            <p:cNvSpPr/>
            <p:nvPr/>
          </p:nvSpPr>
          <p:spPr>
            <a:xfrm>
              <a:off x="3077400" y="3647066"/>
              <a:ext cx="856804" cy="856275"/>
            </a:xfrm>
            <a:custGeom>
              <a:avLst/>
              <a:gdLst/>
              <a:ahLst/>
              <a:cxnLst/>
              <a:rect l="l" t="t" r="r" b="b"/>
              <a:pathLst>
                <a:path w="41918" h="41887" extrusionOk="0">
                  <a:moveTo>
                    <a:pt x="20975" y="1"/>
                  </a:moveTo>
                  <a:cubicBezTo>
                    <a:pt x="9398" y="1"/>
                    <a:pt x="0" y="9367"/>
                    <a:pt x="0" y="20943"/>
                  </a:cubicBezTo>
                  <a:cubicBezTo>
                    <a:pt x="0" y="32520"/>
                    <a:pt x="9398" y="41886"/>
                    <a:pt x="20975" y="41886"/>
                  </a:cubicBezTo>
                  <a:cubicBezTo>
                    <a:pt x="32520" y="41886"/>
                    <a:pt x="41918" y="32520"/>
                    <a:pt x="41918" y="20943"/>
                  </a:cubicBezTo>
                  <a:cubicBezTo>
                    <a:pt x="41918" y="9367"/>
                    <a:pt x="32520" y="1"/>
                    <a:pt x="209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02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8" name="Google Shape;998;p41"/>
            <p:cNvSpPr/>
            <p:nvPr/>
          </p:nvSpPr>
          <p:spPr>
            <a:xfrm>
              <a:off x="944363" y="1405562"/>
              <a:ext cx="856824" cy="856929"/>
            </a:xfrm>
            <a:custGeom>
              <a:avLst/>
              <a:gdLst/>
              <a:ahLst/>
              <a:cxnLst/>
              <a:rect l="l" t="t" r="r" b="b"/>
              <a:pathLst>
                <a:path w="41919" h="41919" extrusionOk="0">
                  <a:moveTo>
                    <a:pt x="20975" y="1"/>
                  </a:moveTo>
                  <a:cubicBezTo>
                    <a:pt x="9398" y="1"/>
                    <a:pt x="0" y="9399"/>
                    <a:pt x="0" y="20944"/>
                  </a:cubicBezTo>
                  <a:cubicBezTo>
                    <a:pt x="0" y="32521"/>
                    <a:pt x="9398" y="41919"/>
                    <a:pt x="20975" y="41919"/>
                  </a:cubicBezTo>
                  <a:cubicBezTo>
                    <a:pt x="32520" y="41919"/>
                    <a:pt x="41918" y="32521"/>
                    <a:pt x="41918" y="20944"/>
                  </a:cubicBezTo>
                  <a:cubicBezTo>
                    <a:pt x="41918" y="9399"/>
                    <a:pt x="32520" y="1"/>
                    <a:pt x="20975" y="1"/>
                  </a:cubicBezTo>
                  <a:close/>
                </a:path>
              </a:pathLst>
            </a:custGeom>
            <a:solidFill>
              <a:srgbClr val="85D5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01</a:t>
              </a:r>
              <a:endParaRPr sz="25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999" name="Google Shape;999;p41"/>
            <p:cNvSpPr/>
            <p:nvPr/>
          </p:nvSpPr>
          <p:spPr>
            <a:xfrm>
              <a:off x="7342780" y="3647066"/>
              <a:ext cx="856824" cy="856275"/>
            </a:xfrm>
            <a:custGeom>
              <a:avLst/>
              <a:gdLst/>
              <a:ahLst/>
              <a:cxnLst/>
              <a:rect l="l" t="t" r="r" b="b"/>
              <a:pathLst>
                <a:path w="41919" h="41887" extrusionOk="0">
                  <a:moveTo>
                    <a:pt x="20976" y="1"/>
                  </a:moveTo>
                  <a:cubicBezTo>
                    <a:pt x="9399" y="1"/>
                    <a:pt x="1" y="9367"/>
                    <a:pt x="1" y="20943"/>
                  </a:cubicBezTo>
                  <a:cubicBezTo>
                    <a:pt x="1" y="32520"/>
                    <a:pt x="9399" y="41886"/>
                    <a:pt x="20976" y="41886"/>
                  </a:cubicBezTo>
                  <a:cubicBezTo>
                    <a:pt x="32520" y="41886"/>
                    <a:pt x="41919" y="32520"/>
                    <a:pt x="41919" y="20943"/>
                  </a:cubicBezTo>
                  <a:cubicBezTo>
                    <a:pt x="41919" y="9367"/>
                    <a:pt x="32520" y="1"/>
                    <a:pt x="20976" y="1"/>
                  </a:cubicBezTo>
                  <a:close/>
                </a:path>
              </a:pathLst>
            </a:custGeom>
            <a:solidFill>
              <a:srgbClr val="009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 dirty="0">
                  <a:solidFill>
                    <a:schemeClr val="lt1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04</a:t>
              </a:r>
              <a:endParaRPr sz="2500" dirty="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cxnSp>
          <p:nvCxnSpPr>
            <p:cNvPr id="1000" name="Google Shape;1000;p41"/>
            <p:cNvCxnSpPr/>
            <p:nvPr/>
          </p:nvCxnSpPr>
          <p:spPr>
            <a:xfrm rot="10800000">
              <a:off x="8199600" y="4075213"/>
              <a:ext cx="7428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1" name="Google Shape;1001;p41"/>
            <p:cNvCxnSpPr/>
            <p:nvPr/>
          </p:nvCxnSpPr>
          <p:spPr>
            <a:xfrm rot="10800000">
              <a:off x="201575" y="1782888"/>
              <a:ext cx="742800" cy="0"/>
            </a:xfrm>
            <a:prstGeom prst="straightConnector1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002" name="Google Shape;1002;p41"/>
          <p:cNvSpPr txBox="1"/>
          <p:nvPr/>
        </p:nvSpPr>
        <p:spPr>
          <a:xfrm>
            <a:off x="442436" y="2109165"/>
            <a:ext cx="1831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Estagiário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cxnSp>
        <p:nvCxnSpPr>
          <p:cNvPr id="1004" name="Google Shape;1004;p41"/>
          <p:cNvCxnSpPr/>
          <p:nvPr/>
        </p:nvCxnSpPr>
        <p:spPr>
          <a:xfrm>
            <a:off x="1222136" y="2756634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05" name="Google Shape;1005;p41"/>
          <p:cNvSpPr txBox="1"/>
          <p:nvPr/>
        </p:nvSpPr>
        <p:spPr>
          <a:xfrm flipH="1">
            <a:off x="2600583" y="2474228"/>
            <a:ext cx="1831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Analista 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cxnSp>
        <p:nvCxnSpPr>
          <p:cNvPr id="1007" name="Google Shape;1007;p41"/>
          <p:cNvCxnSpPr/>
          <p:nvPr/>
        </p:nvCxnSpPr>
        <p:spPr>
          <a:xfrm>
            <a:off x="3369914" y="3170316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08" name="Google Shape;1008;p41"/>
          <p:cNvSpPr txBox="1"/>
          <p:nvPr/>
        </p:nvSpPr>
        <p:spPr>
          <a:xfrm>
            <a:off x="4737991" y="2232238"/>
            <a:ext cx="1831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Coordenador e Gerente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cxnSp>
        <p:nvCxnSpPr>
          <p:cNvPr id="1010" name="Google Shape;1010;p41"/>
          <p:cNvCxnSpPr/>
          <p:nvPr/>
        </p:nvCxnSpPr>
        <p:spPr>
          <a:xfrm>
            <a:off x="5517691" y="2799476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  <p:sp>
        <p:nvSpPr>
          <p:cNvPr id="1011" name="Google Shape;1011;p41"/>
          <p:cNvSpPr txBox="1"/>
          <p:nvPr/>
        </p:nvSpPr>
        <p:spPr>
          <a:xfrm>
            <a:off x="6870353" y="2474228"/>
            <a:ext cx="18312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Diretor</a:t>
            </a:r>
            <a:endParaRPr sz="1800" dirty="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12" name="Google Shape;1012;p41"/>
          <p:cNvSpPr txBox="1"/>
          <p:nvPr/>
        </p:nvSpPr>
        <p:spPr>
          <a:xfrm>
            <a:off x="707065" y="4377502"/>
            <a:ext cx="7729869" cy="582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Importante entender que existem casos que fogem da sua alçada e um superior precisa ser consultado. Para saber até aonde você pode ir, favor consultar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 “ALÇADAS EQUIPE RELACIONAMENTO”</a:t>
            </a:r>
            <a:endParaRPr sz="1200" b="1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13" name="Google Shape;1013;p41"/>
          <p:cNvCxnSpPr/>
          <p:nvPr/>
        </p:nvCxnSpPr>
        <p:spPr>
          <a:xfrm>
            <a:off x="7670122" y="3170316"/>
            <a:ext cx="271800" cy="0"/>
          </a:xfrm>
          <a:prstGeom prst="straightConnector1">
            <a:avLst/>
          </a:prstGeom>
          <a:noFill/>
          <a:ln w="9525" cap="flat" cmpd="sng">
            <a:solidFill>
              <a:srgbClr val="FFAB4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FFFFFF">
                <a:alpha val="50000"/>
              </a:srgbClr>
            </a:outerShdw>
          </a:effec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Futuristic Background Infographics by Slidesgo">
  <a:themeElements>
    <a:clrScheme name="Simple Light">
      <a:dk1>
        <a:srgbClr val="FFFFFF"/>
      </a:dk1>
      <a:lt1>
        <a:srgbClr val="001633"/>
      </a:lt1>
      <a:dk2>
        <a:srgbClr val="FFFFFF"/>
      </a:dk2>
      <a:lt2>
        <a:srgbClr val="FFAB40"/>
      </a:lt2>
      <a:accent1>
        <a:srgbClr val="85D5E6"/>
      </a:accent1>
      <a:accent2>
        <a:srgbClr val="78909C"/>
      </a:accent2>
      <a:accent3>
        <a:srgbClr val="0097A7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392</Words>
  <Application>Microsoft Office PowerPoint</Application>
  <PresentationFormat>Apresentação na tela (16:9)</PresentationFormat>
  <Paragraphs>77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Calibri</vt:lpstr>
      <vt:lpstr>Gadugi</vt:lpstr>
      <vt:lpstr>Leelawadee UI Semilight</vt:lpstr>
      <vt:lpstr>Montserrat</vt:lpstr>
      <vt:lpstr>Montserrat ExtraBold</vt:lpstr>
      <vt:lpstr>Futuristic Background Infographics by Slidesgo</vt:lpstr>
      <vt:lpstr>Office Theme</vt:lpstr>
      <vt:lpstr>Treinamento pós-venda</vt:lpstr>
      <vt:lpstr>Apresentação do PowerPoint</vt:lpstr>
      <vt:lpstr>Como damos continuidade nas tratativas?</vt:lpstr>
      <vt:lpstr>Principais setores relacionados</vt:lpstr>
      <vt:lpstr>Exemplos de questionamentos que podem ser feitos pelo cliente!</vt:lpstr>
      <vt:lpstr>Principais argumentos que utilizamos!</vt:lpstr>
      <vt:lpstr>Qualquer tratativa pode ter sua excessão!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 pós-venda</dc:title>
  <dc:creator>Felice Napolitano</dc:creator>
  <cp:lastModifiedBy>Felice  G Ribeiro Napolitano</cp:lastModifiedBy>
  <cp:revision>15</cp:revision>
  <dcterms:modified xsi:type="dcterms:W3CDTF">2021-10-05T21:46:24Z</dcterms:modified>
</cp:coreProperties>
</file>